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29.xml" ContentType="application/vnd.openxmlformats-officedocument.drawingml.chart+xml"/>
  <Override PartName="/ppt/drawings/drawing7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90" r:id="rId4"/>
    <p:sldId id="288" r:id="rId5"/>
    <p:sldId id="275" r:id="rId6"/>
    <p:sldId id="276" r:id="rId7"/>
    <p:sldId id="277" r:id="rId8"/>
    <p:sldId id="278" r:id="rId9"/>
    <p:sldId id="294" r:id="rId10"/>
    <p:sldId id="279" r:id="rId11"/>
    <p:sldId id="280" r:id="rId12"/>
    <p:sldId id="281" r:id="rId13"/>
    <p:sldId id="282" r:id="rId14"/>
    <p:sldId id="284" r:id="rId15"/>
    <p:sldId id="292" r:id="rId16"/>
    <p:sldId id="285" r:id="rId17"/>
    <p:sldId id="295" r:id="rId18"/>
    <p:sldId id="286" r:id="rId19"/>
    <p:sldId id="287" r:id="rId20"/>
    <p:sldId id="293" r:id="rId21"/>
    <p:sldId id="291" r:id="rId22"/>
    <p:sldId id="296" r:id="rId23"/>
    <p:sldId id="297" r:id="rId2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3300"/>
    <a:srgbClr val="00FF00"/>
    <a:srgbClr val="006600"/>
    <a:srgbClr val="008000"/>
    <a:srgbClr val="0000FF"/>
    <a:srgbClr val="000099"/>
    <a:srgbClr val="CEE0E4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82" d="100"/>
          <a:sy n="82" d="100"/>
        </p:scale>
        <p:origin x="-141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56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Enregistrements%20En%20Cours\MD-survey\MD-survey-2013\Questionnaire-fulfilled\-MD-survey-answers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>
                <a:solidFill>
                  <a:srgbClr val="000080"/>
                </a:solidFill>
              </a:rPr>
              <a:t>Valid certificates issued end of 2013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238533064464498"/>
          <c:y val="0.16011247737868367"/>
          <c:w val="0.65911873439600621"/>
          <c:h val="0.7445615958964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Valid certificates issued end of 2013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Data!$AD$1:$AE$2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Data!$AD$3:$AE$3</c:f>
              <c:numCache>
                <c:formatCode>_ * #,##0_ ;_ * \-#,##0_ ;_ * "-"??_ ;_ @_ </c:formatCode>
                <c:ptCount val="2"/>
                <c:pt idx="0">
                  <c:v>21460</c:v>
                </c:pt>
                <c:pt idx="1">
                  <c:v>766.42857142857144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85856"/>
        <c:axId val="62187392"/>
      </c:barChart>
      <c:catAx>
        <c:axId val="62185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62187392"/>
        <c:crosses val="autoZero"/>
        <c:auto val="1"/>
        <c:lblAlgn val="ctr"/>
        <c:lblOffset val="100"/>
        <c:noMultiLvlLbl val="0"/>
      </c:catAx>
      <c:valAx>
        <c:axId val="6218739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62185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Data!$AE$21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6711629380115561"/>
                  <c:y val="0.17467330018886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929421240777169"/>
                  <c:y val="-0.2336075312619585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Data!$A$22:$A$24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Data!$AE$22:$AE$24</c:f>
              <c:numCache>
                <c:formatCode>_ * #,##0_ ;_ * \-#,##0_ ;_ * "-"??_ ;_ @_ </c:formatCode>
                <c:ptCount val="3"/>
                <c:pt idx="0">
                  <c:v>14</c:v>
                </c:pt>
                <c:pt idx="1">
                  <c:v>32.785714285714285</c:v>
                </c:pt>
                <c:pt idx="2">
                  <c:v>1.8928571428571428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Data!$A$25</c:f>
              <c:strCache>
                <c:ptCount val="1"/>
                <c:pt idx="0">
                  <c:v>New certificates issued in 2013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Data!$AG$25:$AH$25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Data!$AD$25:$AE$25</c:f>
              <c:numCache>
                <c:formatCode>_ * #,##0_ ;_ * \-#,##0_ ;_ * "-"??_ ;_ @_ </c:formatCode>
                <c:ptCount val="2"/>
                <c:pt idx="0">
                  <c:v>5061</c:v>
                </c:pt>
                <c:pt idx="1">
                  <c:v>180.75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87072"/>
        <c:axId val="96388608"/>
      </c:barChart>
      <c:catAx>
        <c:axId val="96387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2000" b="1">
                <a:solidFill>
                  <a:srgbClr val="000080"/>
                </a:solidFill>
              </a:defRPr>
            </a:pPr>
            <a:endParaRPr lang="fr-FR"/>
          </a:p>
        </c:txPr>
        <c:crossAx val="96388608"/>
        <c:crosses val="autoZero"/>
        <c:auto val="1"/>
        <c:lblAlgn val="ctr"/>
        <c:lblOffset val="100"/>
        <c:noMultiLvlLbl val="0"/>
      </c:catAx>
      <c:valAx>
        <c:axId val="9638860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6387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2010-2012-2013'!$A$63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2010-2012-2013'!$B$62:$C$62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2010-2012-2013'!$B$63:$C$63</c:f>
              <c:numCache>
                <c:formatCode>General</c:formatCode>
                <c:ptCount val="2"/>
                <c:pt idx="0">
                  <c:v>6993</c:v>
                </c:pt>
                <c:pt idx="1">
                  <c:v>411</c:v>
                </c:pt>
              </c:numCache>
            </c:numRef>
          </c:val>
        </c:ser>
        <c:ser>
          <c:idx val="1"/>
          <c:order val="1"/>
          <c:tx>
            <c:strRef>
              <c:f>'Comparaison 2010-2012-2013'!$A$64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0101FF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2010-2012-2013'!$B$62:$C$62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2010-2012-2013'!$B$64:$C$64</c:f>
              <c:numCache>
                <c:formatCode>0</c:formatCode>
                <c:ptCount val="2"/>
                <c:pt idx="0" formatCode="General">
                  <c:v>3120</c:v>
                </c:pt>
                <c:pt idx="1">
                  <c:v>111.42857142857143</c:v>
                </c:pt>
              </c:numCache>
            </c:numRef>
          </c:val>
        </c:ser>
        <c:ser>
          <c:idx val="2"/>
          <c:order val="2"/>
          <c:tx>
            <c:strRef>
              <c:f>'Comparaison 2010-2012-2013'!$A$65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2010-2012-2013'!$B$62:$C$62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2010-2012-2013'!$B$65:$C$65</c:f>
              <c:numCache>
                <c:formatCode>General</c:formatCode>
                <c:ptCount val="2"/>
                <c:pt idx="0">
                  <c:v>5061</c:v>
                </c:pt>
                <c:pt idx="1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25088"/>
        <c:axId val="96426624"/>
      </c:barChart>
      <c:catAx>
        <c:axId val="96425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rgbClr val="000080"/>
                </a:solidFill>
              </a:defRPr>
            </a:pPr>
            <a:endParaRPr lang="fr-FR"/>
          </a:p>
        </c:txPr>
        <c:crossAx val="96426624"/>
        <c:crosses val="autoZero"/>
        <c:auto val="1"/>
        <c:lblAlgn val="ctr"/>
        <c:lblOffset val="100"/>
        <c:noMultiLvlLbl val="0"/>
      </c:catAx>
      <c:valAx>
        <c:axId val="9642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9642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1955380577423"/>
          <c:y val="0.32980898221055704"/>
          <c:w val="0.10372856837571713"/>
          <c:h val="0.23871832852576597"/>
        </c:manualLayout>
      </c:layout>
      <c:overlay val="0"/>
      <c:txPr>
        <a:bodyPr/>
        <a:lstStyle/>
        <a:p>
          <a:pPr>
            <a:defRPr sz="1800" baseline="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84886264216972"/>
          <c:y val="0.3478729221347332"/>
          <c:w val="0.33519138232720908"/>
          <c:h val="0.55865230387868181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4463397872212"/>
          <c:y val="0.18656112283820314"/>
          <c:w val="0.49439197021373238"/>
          <c:h val="0.74488390178869013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84886264216972"/>
          <c:y val="0.3478729221347332"/>
          <c:w val="0.33519138232720908"/>
          <c:h val="0.55865230387868181"/>
        </c:manualLayout>
      </c:layout>
      <c:pieChart>
        <c:varyColors val="1"/>
        <c:ser>
          <c:idx val="1"/>
          <c:order val="0"/>
          <c:tx>
            <c:strRef>
              <c:f>Data!$AE$26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57104715358856"/>
                  <c:y val="5.4219072615923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587626837758774E-2"/>
                  <c:y val="-0.16968197227335102"/>
                </c:manualLayout>
              </c:layout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200764775092767"/>
                  <c:y val="9.96675415573053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Data!$A$27:$A$29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Data!$AE$27:$AE$29</c:f>
              <c:numCache>
                <c:formatCode>_ * #,##0_ ;_ * \-#,##0_ ;_ * "-"??_ ;_ @_ </c:formatCode>
                <c:ptCount val="3"/>
                <c:pt idx="0">
                  <c:v>4.5</c:v>
                </c:pt>
                <c:pt idx="1">
                  <c:v>145.35714285714286</c:v>
                </c:pt>
                <c:pt idx="2">
                  <c:v>17.857142857142858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72962726363737"/>
          <c:y val="0.15891512054216198"/>
          <c:w val="0.51454074547272521"/>
          <c:h val="0.82326519275636045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Data!$AE$30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-0.15473854603850262"/>
                  <c:y val="-0.25517509009171124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2278741296880697E-2"/>
                  <c:y val="-2.58285073176532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165840618260046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2544473938157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Annex </a:t>
                    </a:r>
                    <a:r>
                      <a:rPr lang="en-US" dirty="0" smtClean="0"/>
                      <a:t>5</a:t>
                    </a:r>
                  </a:p>
                  <a:p>
                    <a:r>
                      <a:rPr lang="en-US" dirty="0"/>
                      <a:t>
</a:t>
                    </a:r>
                    <a:r>
                      <a:rPr lang="en-US" dirty="0" smtClean="0"/>
                      <a:t>  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Data!$A$31:$A$34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Data!$AE$31:$AE$34</c:f>
              <c:numCache>
                <c:formatCode>_ * #,##0_ ;_ * \-#,##0_ ;_ * "-"??_ ;_ @_ </c:formatCode>
                <c:ptCount val="4"/>
                <c:pt idx="0">
                  <c:v>3.7142857142857144</c:v>
                </c:pt>
                <c:pt idx="1">
                  <c:v>7.1428571428571425E-2</c:v>
                </c:pt>
                <c:pt idx="2">
                  <c:v>0.35714285714285715</c:v>
                </c:pt>
                <c:pt idx="3">
                  <c:v>0.21428571428571427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Data!$AE$35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0"/>
              <c:layout>
                <c:manualLayout>
                  <c:x val="-0.19314115561233938"/>
                  <c:y val="-2.255900138079896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730644511720919"/>
                  <c:y val="-0.20239060739282938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750143502573787"/>
                  <c:y val="0.301587323630707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8086317603323379"/>
                  <c:y val="0.188807288512012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951877023548095"/>
                  <c:y val="7.460938376292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Data!$A$36:$A$43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Data!$AE$36:$AE$43</c:f>
              <c:numCache>
                <c:formatCode>_ * #,##0_ ;_ * \-#,##0_ ;_ * "-"??_ ;_ @_ </c:formatCode>
                <c:ptCount val="8"/>
                <c:pt idx="0">
                  <c:v>76.571428571428569</c:v>
                </c:pt>
                <c:pt idx="1">
                  <c:v>41.25</c:v>
                </c:pt>
                <c:pt idx="2">
                  <c:v>2.5</c:v>
                </c:pt>
                <c:pt idx="3">
                  <c:v>1.1785714285714286</c:v>
                </c:pt>
                <c:pt idx="4">
                  <c:v>2.3928571428571428</c:v>
                </c:pt>
                <c:pt idx="5">
                  <c:v>24.464285714285715</c:v>
                </c:pt>
                <c:pt idx="6">
                  <c:v>1.1428571428571428</c:v>
                </c:pt>
                <c:pt idx="7">
                  <c:v>1.25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fr-BE" sz="2400" b="1" i="0" baseline="0">
                <a:solidFill>
                  <a:srgbClr val="000080"/>
                </a:solidFill>
                <a:effectLst/>
              </a:rPr>
              <a:t>Valid certificates issued 2010-2012-2013  </a:t>
            </a:r>
            <a:endParaRPr lang="fr-BE" sz="2400">
              <a:solidFill>
                <a:srgbClr val="000080"/>
              </a:solidFill>
              <a:effectLst/>
            </a:endParaRPr>
          </a:p>
        </c:rich>
      </c:tx>
      <c:layout>
        <c:manualLayout>
          <c:xMode val="edge"/>
          <c:yMode val="edge"/>
          <c:x val="0.23584851893513312"/>
          <c:y val="1.67364016736401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2010-2012-2013'!$A$3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1"/>
              <c:layout>
                <c:manualLayout>
                  <c:x val="1.4820948932844997E-3"/>
                  <c:y val="-8.709594681523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2010-2012-2013'!$B$3:$C$3</c:f>
              <c:numCache>
                <c:formatCode>General</c:formatCode>
                <c:ptCount val="2"/>
                <c:pt idx="0">
                  <c:v>13889</c:v>
                </c:pt>
                <c:pt idx="1">
                  <c:v>817</c:v>
                </c:pt>
              </c:numCache>
            </c:numRef>
          </c:val>
        </c:ser>
        <c:ser>
          <c:idx val="1"/>
          <c:order val="1"/>
          <c:tx>
            <c:strRef>
              <c:f>'Comparaison 2010-2012-2013'!$A$4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0101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4632034632034315E-3"/>
                  <c:y val="-5.5788005578800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2010-2012-2013'!$B$4:$C$4</c:f>
              <c:numCache>
                <c:formatCode>0</c:formatCode>
                <c:ptCount val="2"/>
                <c:pt idx="0" formatCode="General">
                  <c:v>21530</c:v>
                </c:pt>
                <c:pt idx="1">
                  <c:v>769</c:v>
                </c:pt>
              </c:numCache>
            </c:numRef>
          </c:val>
        </c:ser>
        <c:ser>
          <c:idx val="2"/>
          <c:order val="2"/>
          <c:tx>
            <c:strRef>
              <c:f>'Comparaison 2010-2012-2013'!$A$5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2121212121212121E-2"/>
                  <c:y val="8.647140864714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41897865689995E-3"/>
                  <c:y val="1.5241790692666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fr-BE" sz="2000" b="1" i="0" u="none" strike="noStrike" kern="1200" baseline="0">
                    <a:solidFill>
                      <a:srgbClr val="00008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2010-2012-2013'!$B$5:$C$5</c:f>
              <c:numCache>
                <c:formatCode>General</c:formatCode>
                <c:ptCount val="2"/>
                <c:pt idx="0">
                  <c:v>21460</c:v>
                </c:pt>
                <c:pt idx="1">
                  <c:v>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70208"/>
        <c:axId val="96271744"/>
      </c:barChart>
      <c:catAx>
        <c:axId val="96270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96271744"/>
        <c:crosses val="autoZero"/>
        <c:auto val="1"/>
        <c:lblAlgn val="ctr"/>
        <c:lblOffset val="100"/>
        <c:noMultiLvlLbl val="0"/>
      </c:catAx>
      <c:valAx>
        <c:axId val="9627174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96270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Data!$AE$44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17052417726630326"/>
                  <c:y val="7.1260142139766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955485270155168"/>
                  <c:y val="-0.26149138190994653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Data!$A$45:$A$47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Data!$AE$45:$AE$47</c:f>
              <c:numCache>
                <c:formatCode>_ * #,##0_ ;_ * \-#,##0_ ;_ * "-"??_ ;_ @_ </c:formatCode>
                <c:ptCount val="3"/>
                <c:pt idx="0">
                  <c:v>4.5</c:v>
                </c:pt>
                <c:pt idx="1">
                  <c:v>12.5</c:v>
                </c:pt>
                <c:pt idx="2">
                  <c:v>0.9285714285714286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Data!$A$48</c:f>
              <c:strCache>
                <c:ptCount val="1"/>
                <c:pt idx="0">
                  <c:v>Valid certificates against ISO 13485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Data!#REF!</c:f>
            </c:multiLvlStrRef>
          </c:cat>
          <c:val>
            <c:numRef>
              <c:f>Data!$AD$48:$AE$48</c:f>
              <c:numCache>
                <c:formatCode>_ * #,##0_ ;_ * \-#,##0_ ;_ * "-"??_ ;_ @_ </c:formatCode>
                <c:ptCount val="2"/>
                <c:pt idx="0">
                  <c:v>16946</c:v>
                </c:pt>
                <c:pt idx="1">
                  <c:v>605.21428571428567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55424"/>
        <c:axId val="110457216"/>
      </c:barChart>
      <c:catAx>
        <c:axId val="110455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fr-FR"/>
          </a:p>
        </c:txPr>
        <c:crossAx val="110457216"/>
        <c:crosses val="autoZero"/>
        <c:auto val="1"/>
        <c:lblAlgn val="ctr"/>
        <c:lblOffset val="100"/>
        <c:noMultiLvlLbl val="0"/>
      </c:catAx>
      <c:valAx>
        <c:axId val="11045721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1045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2010-2012-2013'!$A$31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757952820057031E-2"/>
                  <c:y val="-7.014157736809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571857836830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2010-2012-2013'!$B$30:$C$30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2010-2012-2013'!$B$31:$C$31</c:f>
              <c:numCache>
                <c:formatCode>0</c:formatCode>
                <c:ptCount val="2"/>
                <c:pt idx="0">
                  <c:v>11695</c:v>
                </c:pt>
                <c:pt idx="1">
                  <c:v>687.94117647058829</c:v>
                </c:pt>
              </c:numCache>
            </c:numRef>
          </c:val>
        </c:ser>
        <c:ser>
          <c:idx val="1"/>
          <c:order val="1"/>
          <c:tx>
            <c:strRef>
              <c:f>'Comparaison 2010-2012-2013'!$A$32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0101FF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2010-2012-2013'!$B$30:$C$30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2010-2012-2013'!$B$32:$C$32</c:f>
              <c:numCache>
                <c:formatCode>0</c:formatCode>
                <c:ptCount val="2"/>
                <c:pt idx="0" formatCode="General">
                  <c:v>18734</c:v>
                </c:pt>
                <c:pt idx="1">
                  <c:v>669.07142857142856</c:v>
                </c:pt>
              </c:numCache>
            </c:numRef>
          </c:val>
        </c:ser>
        <c:ser>
          <c:idx val="2"/>
          <c:order val="2"/>
          <c:tx>
            <c:strRef>
              <c:f>'Comparaison 2010-2012-2013'!$A$33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6167185127578417E-2"/>
                  <c:y val="-2.3380525789364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1.169026289468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2010-2012-2013'!$B$30:$C$30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2010-2012-2013'!$B$33:$C$33</c:f>
              <c:numCache>
                <c:formatCode>0</c:formatCode>
                <c:ptCount val="2"/>
                <c:pt idx="0" formatCode="General">
                  <c:v>16946</c:v>
                </c:pt>
                <c:pt idx="1">
                  <c:v>605.21428571428567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07392"/>
        <c:axId val="110908928"/>
      </c:barChart>
      <c:catAx>
        <c:axId val="110907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110908928"/>
        <c:crosses val="autoZero"/>
        <c:auto val="1"/>
        <c:lblAlgn val="ctr"/>
        <c:lblOffset val="100"/>
        <c:noMultiLvlLbl val="0"/>
      </c:catAx>
      <c:valAx>
        <c:axId val="11090892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11090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150239840709"/>
          <c:y val="0.32980886108932383"/>
          <c:w val="0.20539882410314578"/>
          <c:h val="0.23560799199774296"/>
        </c:manualLayout>
      </c:layout>
      <c:overlay val="0"/>
      <c:txPr>
        <a:bodyPr/>
        <a:lstStyle/>
        <a:p>
          <a:pPr>
            <a:defRPr sz="1800" baseline="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2890383084351E-2"/>
          <c:y val="0.19534614231716887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Data!$A$49</c:f>
              <c:strCache>
                <c:ptCount val="1"/>
                <c:pt idx="0">
                  <c:v>Number of certificates withdrawn in 2013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Data!#REF!</c:f>
            </c:multiLvlStrRef>
          </c:cat>
          <c:val>
            <c:numRef>
              <c:f>Data!$AD$49:$AE$49</c:f>
              <c:numCache>
                <c:formatCode>_ * #,##0_ ;_ * \-#,##0_ ;_ * "-"??_ ;_ @_ </c:formatCode>
                <c:ptCount val="2"/>
                <c:pt idx="0">
                  <c:v>881</c:v>
                </c:pt>
                <c:pt idx="1">
                  <c:v>31.464285714285715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31968"/>
        <c:axId val="110933504"/>
      </c:barChart>
      <c:catAx>
        <c:axId val="1109319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fr-FR"/>
          </a:p>
        </c:txPr>
        <c:crossAx val="110933504"/>
        <c:crosses val="autoZero"/>
        <c:auto val="1"/>
        <c:lblAlgn val="ctr"/>
        <c:lblOffset val="100"/>
        <c:noMultiLvlLbl val="0"/>
      </c:catAx>
      <c:valAx>
        <c:axId val="11093350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10931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2010-2012-2013'!$A$84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2010-2012-2013'!$B$83:$C$83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2010-2012-2013'!$B$84:$C$84</c:f>
              <c:numCache>
                <c:formatCode>General</c:formatCode>
                <c:ptCount val="2"/>
                <c:pt idx="0">
                  <c:v>244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'Comparaison 2010-2012-2013'!$A$85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0101FF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2010-2012-2013'!$B$83:$C$83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2010-2012-2013'!$B$85:$C$85</c:f>
              <c:numCache>
                <c:formatCode>0</c:formatCode>
                <c:ptCount val="2"/>
                <c:pt idx="0" formatCode="General">
                  <c:v>915</c:v>
                </c:pt>
                <c:pt idx="1">
                  <c:v>32.678571428571431</c:v>
                </c:pt>
              </c:numCache>
            </c:numRef>
          </c:val>
        </c:ser>
        <c:ser>
          <c:idx val="2"/>
          <c:order val="2"/>
          <c:tx>
            <c:strRef>
              <c:f>'Comparaison 2010-2012-2013'!$A$86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'Comparaison 2010-2012-2013'!$B$83:$C$83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2010-2012-2013'!$B$86:$C$86</c:f>
              <c:numCache>
                <c:formatCode>General</c:formatCode>
                <c:ptCount val="2"/>
                <c:pt idx="0">
                  <c:v>881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80320"/>
        <c:axId val="110686208"/>
      </c:barChart>
      <c:catAx>
        <c:axId val="110680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rgbClr val="000080"/>
                </a:solidFill>
              </a:defRPr>
            </a:pPr>
            <a:endParaRPr lang="fr-FR"/>
          </a:p>
        </c:txPr>
        <c:crossAx val="110686208"/>
        <c:crosses val="autoZero"/>
        <c:auto val="1"/>
        <c:lblAlgn val="ctr"/>
        <c:lblOffset val="100"/>
        <c:noMultiLvlLbl val="0"/>
      </c:catAx>
      <c:valAx>
        <c:axId val="110686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11068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1955380577423"/>
          <c:y val="0.32980898221055704"/>
          <c:w val="0.10372856837571713"/>
          <c:h val="0.23793307086614174"/>
        </c:manualLayout>
      </c:layout>
      <c:overlay val="0"/>
      <c:txPr>
        <a:bodyPr/>
        <a:lstStyle/>
        <a:p>
          <a:pPr>
            <a:defRPr sz="1800" baseline="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5.0915014933478143E-2"/>
                  <c:y val="-1.27387576552930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781088786315504"/>
                  <c:y val="0.118899037620297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Data!$A$51:$A$53</c:f>
              <c:strCache>
                <c:ptCount val="3"/>
                <c:pt idx="0">
                  <c:v> Certification holders</c:v>
                </c:pt>
                <c:pt idx="1">
                  <c:v>Worldwide (outside EU)</c:v>
                </c:pt>
                <c:pt idx="2">
                  <c:v>EU</c:v>
                </c:pt>
              </c:strCache>
            </c:strRef>
          </c:cat>
          <c:val>
            <c:numRef>
              <c:f>Data!$AD$51:$AD$53</c:f>
              <c:numCache>
                <c:formatCode>_ * #,##0_ ;_ * \-#,##0_ ;_ * "-"??_ ;_ @_ </c:formatCode>
                <c:ptCount val="3"/>
                <c:pt idx="0" formatCode="General">
                  <c:v>0</c:v>
                </c:pt>
                <c:pt idx="1">
                  <c:v>20988</c:v>
                </c:pt>
                <c:pt idx="2">
                  <c:v>11107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806168965692E-2"/>
          <c:y val="0.1988915963509677"/>
          <c:w val="0.90109687508573622"/>
          <c:h val="0.7030122641319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Data!$A$55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Data!$AD$54:$AE$54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Data!$AD$55:$AE$55</c:f>
              <c:numCache>
                <c:formatCode>_ * #,##0_ ;_ * \-#,##0_ ;_ * "-"??_ ;_ @_ </c:formatCode>
                <c:ptCount val="2"/>
                <c:pt idx="0">
                  <c:v>1291</c:v>
                </c:pt>
                <c:pt idx="1">
                  <c:v>46.107142857142854</c:v>
                </c:pt>
              </c:numCache>
            </c:numRef>
          </c:val>
        </c:ser>
        <c:ser>
          <c:idx val="1"/>
          <c:order val="1"/>
          <c:tx>
            <c:strRef>
              <c:f>Data!$A$56</c:f>
              <c:strCache>
                <c:ptCount val="1"/>
                <c:pt idx="0">
                  <c:v>FTE subcontractors 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Data!$AD$54:$AE$54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Data!$AD$56:$AE$56</c:f>
              <c:numCache>
                <c:formatCode>_ * #,##0_ ;_ * \-#,##0_ ;_ * "-"??_ ;_ @_ </c:formatCode>
                <c:ptCount val="2"/>
                <c:pt idx="0">
                  <c:v>739.25</c:v>
                </c:pt>
                <c:pt idx="1">
                  <c:v>26.401785714285715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21664"/>
        <c:axId val="110739840"/>
      </c:barChart>
      <c:catAx>
        <c:axId val="1107216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</a:defRPr>
            </a:pPr>
            <a:endParaRPr lang="fr-FR"/>
          </a:p>
        </c:txPr>
        <c:crossAx val="110739840"/>
        <c:crosses val="autoZero"/>
        <c:auto val="1"/>
        <c:lblAlgn val="ctr"/>
        <c:lblOffset val="100"/>
        <c:noMultiLvlLbl val="0"/>
      </c:catAx>
      <c:valAx>
        <c:axId val="11073984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10721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62369065633896914"/>
          <c:y val="0.18940169563203618"/>
          <c:w val="0.30615992952638327"/>
          <c:h val="0.18509161389768902"/>
        </c:manualLayout>
      </c:layout>
      <c:overlay val="0"/>
      <c:txPr>
        <a:bodyPr/>
        <a:lstStyle/>
        <a:p>
          <a:pPr>
            <a:defRPr sz="18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446191319545"/>
          <c:y val="3.9830018886790358E-2"/>
          <c:w val="0.80588979842575847"/>
          <c:h val="0.85480279968892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2010-2012-2013'!$A$55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18567591462759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267233612698494E-2"/>
                  <c:y val="-7.0547716920341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'Comparaison 2010-2012-2013'!$B$53:$E$54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'Comparaison 2010-2012-2013'!$B$55:$E$55</c:f>
              <c:numCache>
                <c:formatCode>_ * #,##0_ ;_ * \-#,##0_ ;_ * "-"??_ ;_ @_ </c:formatCode>
                <c:ptCount val="4"/>
                <c:pt idx="0">
                  <c:v>769.5</c:v>
                </c:pt>
                <c:pt idx="1">
                  <c:v>45.264705882352942</c:v>
                </c:pt>
                <c:pt idx="2">
                  <c:v>310</c:v>
                </c:pt>
                <c:pt idx="3">
                  <c:v>18.235294117647058</c:v>
                </c:pt>
              </c:numCache>
            </c:numRef>
          </c:val>
        </c:ser>
        <c:ser>
          <c:idx val="1"/>
          <c:order val="1"/>
          <c:tx>
            <c:strRef>
              <c:f>'Comparaison 2010-2012-2013'!$A$56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0101FF"/>
              </a:fgClr>
              <a:bgClr>
                <a:schemeClr val="bg1"/>
              </a:bgClr>
            </a:pattFill>
          </c:spPr>
          <c:invertIfNegative val="0"/>
          <c:dLbls>
            <c:dLbl>
              <c:idx val="1"/>
              <c:layout>
                <c:manualLayout>
                  <c:x val="1.4820948932844997E-3"/>
                  <c:y val="-2.586749620412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41897865689995E-3"/>
                  <c:y val="-2.351590564011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'Comparaison 2010-2012-2013'!$B$53:$E$54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'Comparaison 2010-2012-2013'!$B$56:$E$56</c:f>
              <c:numCache>
                <c:formatCode>_ * #,##0_ ;_ * \-#,##0_ ;_ * "-"??_ ;_ @_ </c:formatCode>
                <c:ptCount val="4"/>
                <c:pt idx="0">
                  <c:v>1383.4</c:v>
                </c:pt>
                <c:pt idx="1">
                  <c:v>49.407142857142858</c:v>
                </c:pt>
                <c:pt idx="2">
                  <c:v>785</c:v>
                </c:pt>
                <c:pt idx="3">
                  <c:v>28.035714285714285</c:v>
                </c:pt>
              </c:numCache>
            </c:numRef>
          </c:val>
        </c:ser>
        <c:ser>
          <c:idx val="2"/>
          <c:order val="2"/>
          <c:tx>
            <c:strRef>
              <c:f>'Comparaison 2010-2012-2013'!$A$57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2.8159802972405494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9328505982996E-2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'Comparaison 2010-2012-2013'!$B$53:$E$54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'Comparaison 2010-2012-2013'!$B$57:$E$57</c:f>
              <c:numCache>
                <c:formatCode>General</c:formatCode>
                <c:ptCount val="4"/>
                <c:pt idx="0">
                  <c:v>1291</c:v>
                </c:pt>
                <c:pt idx="1">
                  <c:v>46</c:v>
                </c:pt>
                <c:pt idx="2">
                  <c:v>739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95008"/>
        <c:axId val="110821376"/>
      </c:barChart>
      <c:catAx>
        <c:axId val="1107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rgbClr val="000080"/>
                </a:solidFill>
              </a:defRPr>
            </a:pPr>
            <a:endParaRPr lang="fr-FR"/>
          </a:p>
        </c:txPr>
        <c:crossAx val="110821376"/>
        <c:crosses val="autoZero"/>
        <c:auto val="1"/>
        <c:lblAlgn val="ctr"/>
        <c:lblOffset val="100"/>
        <c:noMultiLvlLbl val="0"/>
      </c:catAx>
      <c:valAx>
        <c:axId val="110821376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000080"/>
                </a:solidFill>
              </a:defRPr>
            </a:pPr>
            <a:endParaRPr lang="fr-FR"/>
          </a:p>
        </c:txPr>
        <c:crossAx val="110795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758905260129"/>
          <c:y val="0.19480351414406533"/>
          <c:w val="0.85540060584473898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'[-MD-survey-answers-2013.xlsx]Graphs'!$B$253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'[-MD-survey-answers-2013.xlsx]Graphs'!$A$254:$A$256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'[-MD-survey-answers-2013.xlsx]Graphs'!$B$254:$B$256</c:f>
              <c:numCache>
                <c:formatCode>_ * #,##0_ ;_ * \-#,##0_ ;_ * "-"??_ ;_ @_ </c:formatCode>
                <c:ptCount val="3"/>
                <c:pt idx="0">
                  <c:v>1292</c:v>
                </c:pt>
                <c:pt idx="1">
                  <c:v>604</c:v>
                </c:pt>
                <c:pt idx="2">
                  <c:v>134.25</c:v>
                </c:pt>
              </c:numCache>
            </c:numRef>
          </c:val>
        </c:ser>
        <c:ser>
          <c:idx val="1"/>
          <c:order val="1"/>
          <c:tx>
            <c:strRef>
              <c:f>'[-MD-survey-answers-2013.xlsx]Graphs'!$C$253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'[-MD-survey-answers-2013.xlsx]Graphs'!$A$254:$A$256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'[-MD-survey-answers-2013.xlsx]Graphs'!$C$254:$C$256</c:f>
              <c:numCache>
                <c:formatCode>_ * #,##0_ ;_ * \-#,##0_ ;_ * "-"??_ ;_ @_ </c:formatCode>
                <c:ptCount val="3"/>
                <c:pt idx="0">
                  <c:v>184.57142857142858</c:v>
                </c:pt>
                <c:pt idx="1">
                  <c:v>43.142857142857146</c:v>
                </c:pt>
                <c:pt idx="2">
                  <c:v>19.178571428571427</c:v>
                </c:pt>
              </c:numCache>
            </c:numRef>
          </c:val>
        </c:ser>
        <c:ser>
          <c:idx val="2"/>
          <c:order val="2"/>
          <c:tx>
            <c:strRef>
              <c:f>'[-MD-survey-answers-2013.xlsx]Graphs'!$D$253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'[-MD-survey-answers-2013.xlsx]Graphs'!$A$254:$A$256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'[-MD-survey-answers-2013.xlsx]Graphs'!$D$254:$D$256</c:f>
              <c:numCache>
                <c:formatCode>General</c:formatCode>
                <c:ptCount val="3"/>
                <c:pt idx="0">
                  <c:v>51</c:v>
                </c:pt>
                <c:pt idx="1">
                  <c:v>16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'[-MD-survey-answers-2013.xlsx]Graphs'!$E$253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'[-MD-survey-answers-2013.xlsx]Graphs'!$A$254:$A$256</c:f>
              <c:strCache>
                <c:ptCount val="3"/>
                <c:pt idx="0">
                  <c:v>&gt;1000</c:v>
                </c:pt>
                <c:pt idx="1">
                  <c:v>200-1000</c:v>
                </c:pt>
                <c:pt idx="2">
                  <c:v>&lt;200</c:v>
                </c:pt>
              </c:strCache>
            </c:strRef>
          </c:cat>
          <c:val>
            <c:numRef>
              <c:f>'[-MD-survey-answers-2013.xlsx]Graphs'!$E$254:$E$256</c:f>
              <c:numCache>
                <c:formatCode>General</c:formatCode>
                <c:ptCount val="3"/>
                <c:pt idx="0">
                  <c:v>481</c:v>
                </c:pt>
                <c:pt idx="1">
                  <c:v>113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59392"/>
        <c:axId val="110860928"/>
      </c:barChart>
      <c:catAx>
        <c:axId val="110859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10860928"/>
        <c:crosses val="autoZero"/>
        <c:auto val="1"/>
        <c:lblAlgn val="ctr"/>
        <c:lblOffset val="100"/>
        <c:noMultiLvlLbl val="0"/>
      </c:catAx>
      <c:valAx>
        <c:axId val="11086092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80"/>
                </a:solidFill>
              </a:defRPr>
            </a:pPr>
            <a:endParaRPr lang="fr-FR"/>
          </a:p>
        </c:txPr>
        <c:crossAx val="11085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28926613087938"/>
          <c:y val="0.19593358121901433"/>
          <c:w val="0.12668488028219516"/>
          <c:h val="0.33486876640419949"/>
        </c:manualLayout>
      </c:layout>
      <c:overlay val="0"/>
      <c:txPr>
        <a:bodyPr/>
        <a:lstStyle/>
        <a:p>
          <a:pPr>
            <a:defRPr sz="1800">
              <a:solidFill>
                <a:srgbClr val="000080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Data!$AE$4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8598627930229976E-2"/>
                  <c:y val="-0.1638817506589445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2619266316569639"/>
                  <c:y val="5.0196325459317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Data!$A$5:$A$7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Data!$AE$5:$AE$7</c:f>
              <c:numCache>
                <c:formatCode>_ * #,##0_ ;_ * \-#,##0_ ;_ * "-"??_ ;_ @_ </c:formatCode>
                <c:ptCount val="3"/>
                <c:pt idx="0">
                  <c:v>33.214285714285715</c:v>
                </c:pt>
                <c:pt idx="1">
                  <c:v>689.60714285714289</c:v>
                </c:pt>
                <c:pt idx="2">
                  <c:v>45.785714285714285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Data!$AE$8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3451669970554237"/>
                  <c:y val="-0.22449945501550878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0537203855219024"/>
                  <c:y val="2.2596963700729951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000080"/>
                        </a:solidFill>
                      </a:rPr>
                      <a:t>Annex 5
3%</a:t>
                    </a:r>
                    <a:endParaRPr lang="en-US" dirty="0">
                      <a:solidFill>
                        <a:srgbClr val="00008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Data!$A$9:$A$12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Data!$AE$9:$AE$12</c:f>
              <c:numCache>
                <c:formatCode>_ * #,##0_ ;_ * \-#,##0_ ;_ * "-"??_ ;_ @_ </c:formatCode>
                <c:ptCount val="4"/>
                <c:pt idx="0">
                  <c:v>10.892857142857142</c:v>
                </c:pt>
                <c:pt idx="1">
                  <c:v>1.6785714285714286</c:v>
                </c:pt>
                <c:pt idx="2">
                  <c:v>0.6428571428571429</c:v>
                </c:pt>
                <c:pt idx="3">
                  <c:v>0.42857142857142855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Data!$AE$13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FFCC"/>
              </a:solidFill>
            </c:spPr>
          </c:dPt>
          <c:dPt>
            <c:idx val="6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layout>
                <c:manualLayout>
                  <c:x val="-0.21338873227048846"/>
                  <c:y val="1.710710207775443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105982437136615"/>
                  <c:y val="-0.2432186768626127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Annex 5
24%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9158572014567503E-2"/>
                  <c:y val="0.19454595847274817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8678136359362583E-2"/>
                  <c:y val="7.0253824204177862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000">
                      <a:solidFill>
                        <a:srgbClr val="000080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Data!$A$14:$A$20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Data!$AE$14:$AE$20</c:f>
              <c:numCache>
                <c:formatCode>_ * #,##0_ ;_ * \-#,##0_ ;_ * "-"??_ ;_ @_ </c:formatCode>
                <c:ptCount val="7"/>
                <c:pt idx="0">
                  <c:v>352.07142857142856</c:v>
                </c:pt>
                <c:pt idx="1">
                  <c:v>184.42857142857142</c:v>
                </c:pt>
                <c:pt idx="2">
                  <c:v>8.5714285714285712</c:v>
                </c:pt>
                <c:pt idx="3">
                  <c:v>32.071428571428569</c:v>
                </c:pt>
                <c:pt idx="4">
                  <c:v>8.3571428571428577</c:v>
                </c:pt>
                <c:pt idx="5">
                  <c:v>147</c:v>
                </c:pt>
                <c:pt idx="6">
                  <c:v>10.642857142857142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0.44016</cdr:x>
      <cdr:y>0.15616</cdr:y>
    </cdr:from>
    <cdr:to>
      <cdr:x>0.97054</cdr:x>
      <cdr:y>0.47717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676624" y="922071"/>
          <a:ext cx="4430226" cy="1895454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400" u="sng" dirty="0" err="1">
              <a:solidFill>
                <a:srgbClr val="000080"/>
              </a:solidFill>
            </a:rPr>
            <a:t>Numbers</a:t>
          </a:r>
          <a:r>
            <a:rPr lang="fr-BE" sz="2400" u="sng" dirty="0">
              <a:solidFill>
                <a:srgbClr val="000080"/>
              </a:solidFill>
            </a:rPr>
            <a:t> of </a:t>
          </a:r>
          <a:r>
            <a:rPr lang="fr-BE" sz="2400" u="sng" dirty="0" err="1">
              <a:solidFill>
                <a:srgbClr val="000080"/>
              </a:solidFill>
            </a:rPr>
            <a:t>certificate</a:t>
          </a:r>
          <a:r>
            <a:rPr lang="fr-BE" sz="2400" u="sng" dirty="0">
              <a:solidFill>
                <a:srgbClr val="000080"/>
              </a:solidFill>
            </a:rPr>
            <a:t> by 28 </a:t>
          </a:r>
          <a:r>
            <a:rPr lang="fr-BE" sz="2400" u="sng" dirty="0" err="1">
              <a:solidFill>
                <a:srgbClr val="000080"/>
              </a:solidFill>
            </a:rPr>
            <a:t>NBs</a:t>
          </a:r>
          <a:endParaRPr lang="fr-BE" sz="2400" u="sng" dirty="0">
            <a:solidFill>
              <a:srgbClr val="000080"/>
            </a:solidFill>
          </a:endParaRPr>
        </a:p>
        <a:p xmlns:a="http://schemas.openxmlformats.org/drawingml/2006/main">
          <a:r>
            <a:rPr lang="fr-BE" sz="2400" dirty="0">
              <a:solidFill>
                <a:srgbClr val="000080"/>
              </a:solidFill>
            </a:rPr>
            <a:t>	&gt; 1</a:t>
          </a:r>
          <a:r>
            <a:rPr lang="fr-BE" sz="2400" baseline="0" dirty="0">
              <a:solidFill>
                <a:srgbClr val="000080"/>
              </a:solidFill>
            </a:rPr>
            <a:t> 000: 	    7 </a:t>
          </a:r>
          <a:r>
            <a:rPr lang="fr-BE" sz="2400" baseline="0" dirty="0" err="1">
              <a:solidFill>
                <a:srgbClr val="000080"/>
              </a:solidFill>
            </a:rPr>
            <a:t>NBs</a:t>
          </a:r>
          <a:endParaRPr lang="fr-BE" sz="2400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2400" baseline="0" dirty="0">
              <a:solidFill>
                <a:srgbClr val="000080"/>
              </a:solidFill>
            </a:rPr>
            <a:t>	200 - 1 000: 	  14 </a:t>
          </a:r>
          <a:r>
            <a:rPr lang="fr-BE" sz="2400" baseline="0" dirty="0" err="1">
              <a:solidFill>
                <a:srgbClr val="000080"/>
              </a:solidFill>
            </a:rPr>
            <a:t>NBs</a:t>
          </a:r>
          <a:endParaRPr lang="fr-BE" sz="2400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2400" baseline="0" dirty="0">
              <a:solidFill>
                <a:srgbClr val="000080"/>
              </a:solidFill>
            </a:rPr>
            <a:t>	&lt; 200: 	    </a:t>
          </a:r>
          <a:r>
            <a:rPr lang="fr-BE" sz="2400" baseline="0" dirty="0" smtClean="0">
              <a:solidFill>
                <a:srgbClr val="000080"/>
              </a:solidFill>
            </a:rPr>
            <a:t>	</a:t>
          </a:r>
          <a:r>
            <a:rPr lang="fr-BE" sz="2400" dirty="0" smtClean="0">
              <a:solidFill>
                <a:srgbClr val="000080"/>
              </a:solidFill>
            </a:rPr>
            <a:t>    </a:t>
          </a:r>
          <a:r>
            <a:rPr lang="fr-BE" sz="2400" baseline="0" dirty="0" smtClean="0">
              <a:solidFill>
                <a:srgbClr val="000080"/>
              </a:solidFill>
            </a:rPr>
            <a:t>7 </a:t>
          </a:r>
          <a:r>
            <a:rPr lang="fr-BE" sz="2400" baseline="0" dirty="0" err="1">
              <a:solidFill>
                <a:srgbClr val="000080"/>
              </a:solidFill>
            </a:rPr>
            <a:t>NBs</a:t>
          </a:r>
          <a:endParaRPr lang="fr-BE" sz="2400" dirty="0">
            <a:solidFill>
              <a:srgbClr val="00008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0.64167</cdr:x>
      <cdr:y>0.8093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44616" y="4278172"/>
          <a:ext cx="3096344" cy="1008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BE" sz="1100" u="none" dirty="0">
              <a:solidFill>
                <a:srgbClr val="000080"/>
              </a:solidFill>
            </a:rPr>
            <a:t>* </a:t>
          </a:r>
          <a:r>
            <a:rPr lang="fr-BE" sz="1600" b="1" u="none" dirty="0">
              <a:solidFill>
                <a:srgbClr val="000080"/>
              </a:solidFill>
            </a:rPr>
            <a:t>ECDE</a:t>
          </a:r>
          <a:r>
            <a:rPr lang="fr-BE" sz="1600" u="none" dirty="0">
              <a:solidFill>
                <a:srgbClr val="000080"/>
              </a:solidFill>
            </a:rPr>
            <a:t>: EC Design </a:t>
          </a:r>
          <a:r>
            <a:rPr lang="fr-BE" sz="1600" u="none" dirty="0" err="1">
              <a:solidFill>
                <a:srgbClr val="000080"/>
              </a:solidFill>
            </a:rPr>
            <a:t>Examination</a:t>
          </a:r>
          <a:endParaRPr lang="fr-BE" sz="1600" u="none" dirty="0">
            <a:solidFill>
              <a:srgbClr val="000080"/>
            </a:solidFill>
          </a:endParaRPr>
        </a:p>
        <a:p xmlns:a="http://schemas.openxmlformats.org/drawingml/2006/main">
          <a:r>
            <a:rPr lang="fr-BE" sz="1600" u="none" dirty="0">
              <a:solidFill>
                <a:srgbClr val="000080"/>
              </a:solidFill>
            </a:rPr>
            <a:t>-  </a:t>
          </a:r>
          <a:r>
            <a:rPr lang="fr-BE" sz="1600" u="sng" dirty="0">
              <a:solidFill>
                <a:srgbClr val="000080"/>
              </a:solidFill>
            </a:rPr>
            <a:t>EC design </a:t>
          </a:r>
          <a:r>
            <a:rPr lang="fr-BE" sz="1600" u="sng" dirty="0" err="1">
              <a:solidFill>
                <a:srgbClr val="000080"/>
              </a:solidFill>
            </a:rPr>
            <a:t>examination</a:t>
          </a:r>
          <a:r>
            <a:rPr lang="fr-BE" sz="1600" u="sng" dirty="0">
              <a:solidFill>
                <a:srgbClr val="000080"/>
              </a:solidFill>
            </a:rPr>
            <a:t> </a:t>
          </a:r>
          <a:r>
            <a:rPr lang="fr-BE" sz="1600" u="sng" dirty="0" err="1">
              <a:solidFill>
                <a:srgbClr val="000080"/>
              </a:solidFill>
            </a:rPr>
            <a:t>with</a:t>
          </a:r>
          <a:r>
            <a:rPr lang="fr-BE" sz="1600" u="sng" dirty="0">
              <a:solidFill>
                <a:srgbClr val="000080"/>
              </a:solidFill>
            </a:rPr>
            <a:t> </a:t>
          </a:r>
          <a:r>
            <a:rPr lang="fr-BE" sz="1600" u="sng" dirty="0" err="1">
              <a:solidFill>
                <a:srgbClr val="000080"/>
              </a:solidFill>
            </a:rPr>
            <a:t>drug</a:t>
          </a:r>
          <a:r>
            <a:rPr lang="fr-BE" sz="1600" u="sng" dirty="0">
              <a:solidFill>
                <a:srgbClr val="000080"/>
              </a:solidFill>
            </a:rPr>
            <a:t> consultation</a:t>
          </a:r>
          <a:r>
            <a:rPr lang="fr-BE" sz="1600" dirty="0">
              <a:solidFill>
                <a:srgbClr val="000080"/>
              </a:solidFill>
            </a:rPr>
            <a:t>: </a:t>
          </a:r>
          <a:r>
            <a:rPr lang="fr-BE" sz="1600" dirty="0" err="1">
              <a:solidFill>
                <a:srgbClr val="000080"/>
              </a:solidFill>
            </a:rPr>
            <a:t>answers</a:t>
          </a:r>
          <a:r>
            <a:rPr lang="fr-BE" sz="1600" dirty="0">
              <a:solidFill>
                <a:srgbClr val="000080"/>
              </a:solidFill>
            </a:rPr>
            <a:t> </a:t>
          </a:r>
          <a:r>
            <a:rPr lang="fr-BE" sz="1600" dirty="0" err="1">
              <a:solidFill>
                <a:srgbClr val="000080"/>
              </a:solidFill>
            </a:rPr>
            <a:t>from</a:t>
          </a:r>
          <a:r>
            <a:rPr lang="fr-BE" sz="1600" dirty="0">
              <a:solidFill>
                <a:srgbClr val="000080"/>
              </a:solidFill>
            </a:rPr>
            <a:t> 10 </a:t>
          </a:r>
          <a:r>
            <a:rPr lang="fr-BE" sz="1600" dirty="0" err="1">
              <a:solidFill>
                <a:srgbClr val="000080"/>
              </a:solidFill>
            </a:rPr>
            <a:t>NBs</a:t>
          </a:r>
          <a:r>
            <a:rPr lang="fr-BE" sz="1600" dirty="0">
              <a:solidFill>
                <a:srgbClr val="000080"/>
              </a:solidFill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0.71033</cdr:x>
      <cdr:y>0.74388</cdr:y>
    </cdr:from>
    <cdr:to>
      <cdr:x>0.99127</cdr:x>
      <cdr:y>0.93987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18560" y="2545080"/>
          <a:ext cx="1470660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i="1" u="sng" dirty="0">
              <a:solidFill>
                <a:srgbClr val="000080"/>
              </a:solidFill>
            </a:rPr>
            <a:t>EC design </a:t>
          </a:r>
          <a:r>
            <a:rPr lang="fr-BE" sz="2000" i="1" u="sng" dirty="0" err="1">
              <a:solidFill>
                <a:srgbClr val="000080"/>
              </a:solidFill>
            </a:rPr>
            <a:t>examination</a:t>
          </a:r>
          <a:endParaRPr lang="fr-BE" sz="2000" i="1" u="sng" dirty="0">
            <a:solidFill>
              <a:srgbClr val="000080"/>
            </a:solidFill>
          </a:endParaRPr>
        </a:p>
        <a:p xmlns:a="http://schemas.openxmlformats.org/drawingml/2006/main">
          <a:r>
            <a:rPr lang="fr-BE" sz="2000" i="1" u="sng" dirty="0" err="1">
              <a:solidFill>
                <a:srgbClr val="000080"/>
              </a:solidFill>
            </a:rPr>
            <a:t>with</a:t>
          </a:r>
          <a:r>
            <a:rPr lang="fr-BE" sz="2000" i="1" u="sng" dirty="0">
              <a:solidFill>
                <a:srgbClr val="000080"/>
              </a:solidFill>
            </a:rPr>
            <a:t> </a:t>
          </a:r>
          <a:r>
            <a:rPr lang="fr-BE" sz="2000" i="1" u="sng" dirty="0" err="1">
              <a:solidFill>
                <a:srgbClr val="000080"/>
              </a:solidFill>
            </a:rPr>
            <a:t>drug</a:t>
          </a:r>
          <a:r>
            <a:rPr lang="fr-BE" sz="2000" i="1" u="sng" dirty="0">
              <a:solidFill>
                <a:srgbClr val="000080"/>
              </a:solidFill>
            </a:rPr>
            <a:t> consultation</a:t>
          </a:r>
          <a:r>
            <a:rPr lang="fr-BE" sz="2000" i="1" dirty="0">
              <a:solidFill>
                <a:srgbClr val="000080"/>
              </a:solidFill>
            </a:rPr>
            <a:t>: </a:t>
          </a:r>
        </a:p>
        <a:p xmlns:a="http://schemas.openxmlformats.org/drawingml/2006/main">
          <a:r>
            <a:rPr lang="fr-BE" sz="2000" i="1" dirty="0" err="1">
              <a:solidFill>
                <a:srgbClr val="000080"/>
              </a:solidFill>
            </a:rPr>
            <a:t>answers</a:t>
          </a:r>
          <a:r>
            <a:rPr lang="fr-BE" sz="2000" i="1" dirty="0">
              <a:solidFill>
                <a:srgbClr val="000080"/>
              </a:solidFill>
            </a:rPr>
            <a:t> </a:t>
          </a:r>
          <a:r>
            <a:rPr lang="fr-BE" sz="2000" i="1" dirty="0" err="1">
              <a:solidFill>
                <a:srgbClr val="000080"/>
              </a:solidFill>
            </a:rPr>
            <a:t>from</a:t>
          </a:r>
          <a:r>
            <a:rPr lang="fr-BE" sz="2000" i="1" dirty="0">
              <a:solidFill>
                <a:srgbClr val="000080"/>
              </a:solidFill>
            </a:rPr>
            <a:t> 13</a:t>
          </a:r>
          <a:r>
            <a:rPr lang="fr-BE" sz="2000" i="1" baseline="0" dirty="0">
              <a:solidFill>
                <a:srgbClr val="000080"/>
              </a:solidFill>
            </a:rPr>
            <a:t> </a:t>
          </a:r>
          <a:r>
            <a:rPr lang="fr-BE" sz="2000" i="1" dirty="0" err="1">
              <a:solidFill>
                <a:srgbClr val="000080"/>
              </a:solidFill>
            </a:rPr>
            <a:t>NBs</a:t>
          </a:r>
          <a:r>
            <a:rPr lang="fr-BE" sz="2000" i="1" dirty="0">
              <a:solidFill>
                <a:srgbClr val="000080"/>
              </a:solidFill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0.66433</cdr:x>
      <cdr:y>0.26667</cdr:y>
    </cdr:from>
    <cdr:to>
      <cdr:x>0.98736</cdr:x>
      <cdr:y>0.93611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3604283" y="731528"/>
          <a:ext cx="1752579" cy="1836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800" u="sng" dirty="0" err="1">
              <a:solidFill>
                <a:srgbClr val="000080"/>
              </a:solidFill>
            </a:rPr>
            <a:t>Reasons</a:t>
          </a:r>
          <a:r>
            <a:rPr lang="fr-BE" sz="1800" u="sng" dirty="0">
              <a:solidFill>
                <a:srgbClr val="000080"/>
              </a:solidFill>
            </a:rPr>
            <a:t> for </a:t>
          </a:r>
          <a:r>
            <a:rPr lang="fr-BE" sz="1800" u="sng" dirty="0" err="1">
              <a:solidFill>
                <a:srgbClr val="000080"/>
              </a:solidFill>
            </a:rPr>
            <a:t>withdrawing</a:t>
          </a:r>
          <a:r>
            <a:rPr lang="fr-BE" sz="1800" dirty="0">
              <a:solidFill>
                <a:srgbClr val="000080"/>
              </a:solidFill>
            </a:rPr>
            <a:t>:</a:t>
          </a:r>
        </a:p>
        <a:p xmlns:a="http://schemas.openxmlformats.org/drawingml/2006/main">
          <a:r>
            <a:rPr lang="fr-BE" sz="1800" dirty="0">
              <a:solidFill>
                <a:srgbClr val="000080"/>
              </a:solidFill>
            </a:rPr>
            <a:t>- Clients </a:t>
          </a:r>
          <a:r>
            <a:rPr lang="fr-BE" sz="1800" dirty="0" err="1">
              <a:solidFill>
                <a:srgbClr val="000080"/>
              </a:solidFill>
            </a:rPr>
            <a:t>cancellations</a:t>
          </a:r>
          <a:endParaRPr lang="fr-BE" sz="18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800" baseline="0" dirty="0">
              <a:solidFill>
                <a:srgbClr val="000080"/>
              </a:solidFill>
            </a:rPr>
            <a:t>- Non </a:t>
          </a:r>
          <a:r>
            <a:rPr lang="fr-BE" sz="1800" baseline="0" dirty="0" err="1">
              <a:solidFill>
                <a:srgbClr val="000080"/>
              </a:solidFill>
            </a:rPr>
            <a:t>compliances</a:t>
          </a:r>
          <a:endParaRPr lang="fr-BE" sz="1800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1800" baseline="0" dirty="0">
              <a:solidFill>
                <a:srgbClr val="000080"/>
              </a:solidFill>
            </a:rPr>
            <a:t>- </a:t>
          </a:r>
          <a:r>
            <a:rPr lang="fr-BE" sz="1800" baseline="0" dirty="0" err="1">
              <a:solidFill>
                <a:srgbClr val="000080"/>
              </a:solidFill>
            </a:rPr>
            <a:t>Refusal</a:t>
          </a:r>
          <a:r>
            <a:rPr lang="fr-BE" sz="1800" baseline="0" dirty="0">
              <a:solidFill>
                <a:srgbClr val="000080"/>
              </a:solidFill>
            </a:rPr>
            <a:t> to have an audit</a:t>
          </a:r>
        </a:p>
        <a:p xmlns:a="http://schemas.openxmlformats.org/drawingml/2006/main">
          <a:r>
            <a:rPr lang="fr-BE" sz="1800" dirty="0">
              <a:solidFill>
                <a:srgbClr val="000080"/>
              </a:solidFill>
            </a:rPr>
            <a:t>- Not </a:t>
          </a:r>
          <a:r>
            <a:rPr lang="fr-BE" sz="1800" dirty="0" err="1" smtClean="0">
              <a:solidFill>
                <a:srgbClr val="000080"/>
              </a:solidFill>
            </a:rPr>
            <a:t>adapted</a:t>
          </a:r>
          <a:r>
            <a:rPr lang="fr-BE" sz="1800" dirty="0" smtClean="0">
              <a:solidFill>
                <a:srgbClr val="000080"/>
              </a:solidFill>
            </a:rPr>
            <a:t> </a:t>
          </a:r>
          <a:r>
            <a:rPr lang="fr-BE" sz="1800" dirty="0">
              <a:solidFill>
                <a:srgbClr val="000080"/>
              </a:solidFill>
            </a:rPr>
            <a:t>to   </a:t>
          </a:r>
          <a:r>
            <a:rPr lang="fr-BE" sz="1800" dirty="0" err="1">
              <a:solidFill>
                <a:srgbClr val="000080"/>
              </a:solidFill>
            </a:rPr>
            <a:t>requirements</a:t>
          </a:r>
          <a:r>
            <a:rPr lang="fr-BE" sz="1800" dirty="0">
              <a:solidFill>
                <a:srgbClr val="000080"/>
              </a:solidFill>
            </a:rPr>
            <a:t> of MDD </a:t>
          </a:r>
          <a:r>
            <a:rPr lang="fr-BE" sz="1800" dirty="0" err="1">
              <a:solidFill>
                <a:srgbClr val="000080"/>
              </a:solidFill>
            </a:rPr>
            <a:t>annex</a:t>
          </a:r>
          <a:r>
            <a:rPr lang="fr-BE" sz="1800" dirty="0">
              <a:solidFill>
                <a:srgbClr val="000080"/>
              </a:solidFill>
            </a:rPr>
            <a:t> X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dirty="0">
              <a:solidFill>
                <a:srgbClr val="000080"/>
              </a:solidFill>
            </a:rPr>
            <a:t>- Major </a:t>
          </a:r>
          <a:r>
            <a:rPr lang="fr-BE" sz="1800" dirty="0" err="1">
              <a:solidFill>
                <a:srgbClr val="000080"/>
              </a:solidFill>
            </a:rPr>
            <a:t>non-conformities</a:t>
          </a:r>
          <a:endParaRPr lang="fr-BE" sz="1800" dirty="0">
            <a:solidFill>
              <a:srgbClr val="000080"/>
            </a:solidFill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800" baseline="0" dirty="0">
              <a:solidFill>
                <a:srgbClr val="000080"/>
              </a:solidFill>
              <a:effectLst/>
            </a:rPr>
            <a:t>- Acquisition by </a:t>
          </a:r>
          <a:r>
            <a:rPr lang="fr-BE" sz="1800" baseline="0" dirty="0" err="1">
              <a:solidFill>
                <a:srgbClr val="000080"/>
              </a:solidFill>
              <a:effectLst/>
            </a:rPr>
            <a:t>larger</a:t>
          </a:r>
          <a:r>
            <a:rPr lang="fr-BE" sz="1800" baseline="0" dirty="0">
              <a:solidFill>
                <a:srgbClr val="000080"/>
              </a:solidFill>
              <a:effectLst/>
            </a:rPr>
            <a:t> </a:t>
          </a:r>
          <a:r>
            <a:rPr lang="fr-BE" sz="1800" baseline="0" dirty="0" err="1">
              <a:solidFill>
                <a:srgbClr val="000080"/>
              </a:solidFill>
              <a:effectLst/>
            </a:rPr>
            <a:t>organization</a:t>
          </a:r>
          <a:endParaRPr lang="fr-BE" sz="1800" dirty="0">
            <a:solidFill>
              <a:srgbClr val="000080"/>
            </a:solidFill>
            <a:effectLst/>
          </a:endParaRPr>
        </a:p>
        <a:p xmlns:a="http://schemas.openxmlformats.org/drawingml/2006/main">
          <a:r>
            <a:rPr lang="fr-BE" sz="1800" dirty="0">
              <a:solidFill>
                <a:srgbClr val="000080"/>
              </a:solidFill>
            </a:rPr>
            <a:t>- Stop of </a:t>
          </a:r>
          <a:r>
            <a:rPr lang="fr-BE" sz="1800" dirty="0" err="1">
              <a:solidFill>
                <a:srgbClr val="000080"/>
              </a:solidFill>
            </a:rPr>
            <a:t>activities</a:t>
          </a:r>
          <a:endParaRPr lang="fr-BE" sz="1800" dirty="0">
            <a:solidFill>
              <a:srgbClr val="00008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BE" sz="2000" b="1" dirty="0">
            <a:solidFill>
              <a:srgbClr val="00008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0.72477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001" y="3809821"/>
          <a:ext cx="2592288" cy="135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400" b="1" dirty="0">
              <a:solidFill>
                <a:srgbClr val="000080"/>
              </a:solidFill>
            </a:rPr>
            <a:t>Total</a:t>
          </a:r>
          <a:r>
            <a:rPr lang="fr-BE" sz="2400" b="1" baseline="0" dirty="0">
              <a:solidFill>
                <a:srgbClr val="000080"/>
              </a:solidFill>
            </a:rPr>
            <a:t> certification </a:t>
          </a:r>
          <a:r>
            <a:rPr lang="fr-BE" sz="2400" b="1" baseline="0" dirty="0" err="1">
              <a:solidFill>
                <a:srgbClr val="000080"/>
              </a:solidFill>
            </a:rPr>
            <a:t>holders</a:t>
          </a:r>
          <a:endParaRPr lang="fr-BE" sz="2400" b="1" baseline="0" dirty="0">
            <a:solidFill>
              <a:srgbClr val="000080"/>
            </a:solidFill>
          </a:endParaRPr>
        </a:p>
        <a:p xmlns:a="http://schemas.openxmlformats.org/drawingml/2006/main">
          <a:r>
            <a:rPr lang="fr-BE" sz="2400" b="1" baseline="0" dirty="0" err="1">
              <a:solidFill>
                <a:srgbClr val="000080"/>
              </a:solidFill>
            </a:rPr>
            <a:t>estimated</a:t>
          </a:r>
          <a:r>
            <a:rPr lang="fr-BE" sz="2400" b="1" baseline="0" dirty="0">
              <a:solidFill>
                <a:srgbClr val="000080"/>
              </a:solidFill>
            </a:rPr>
            <a:t> to </a:t>
          </a:r>
        </a:p>
        <a:p xmlns:a="http://schemas.openxmlformats.org/drawingml/2006/main">
          <a:r>
            <a:rPr lang="fr-BE" sz="2400" b="1" baseline="0" dirty="0">
              <a:solidFill>
                <a:srgbClr val="000080"/>
              </a:solidFill>
            </a:rPr>
            <a:t>21 450 / 28 </a:t>
          </a:r>
          <a:r>
            <a:rPr lang="fr-BE" sz="2400" b="1" baseline="0" dirty="0" err="1">
              <a:solidFill>
                <a:srgbClr val="000080"/>
              </a:solidFill>
            </a:rPr>
            <a:t>NBs</a:t>
          </a:r>
          <a:r>
            <a:rPr lang="fr-BE" sz="2400" b="1" baseline="0" dirty="0">
              <a:solidFill>
                <a:srgbClr val="000080"/>
              </a:solidFill>
            </a:rPr>
            <a:t> </a:t>
          </a:r>
          <a:endParaRPr lang="fr-BE" sz="2400" b="1" dirty="0">
            <a:solidFill>
              <a:srgbClr val="00008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0.26767</cdr:x>
      <cdr:y>0.04092</cdr:y>
    </cdr:from>
    <cdr:to>
      <cdr:x>0.69925</cdr:x>
      <cdr:y>0.28645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5450" y="152401"/>
          <a:ext cx="2733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0.01203</cdr:x>
      <cdr:y>0.05371</cdr:y>
    </cdr:from>
    <cdr:to>
      <cdr:x>0.98947</cdr:x>
      <cdr:y>0.16113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6201" y="200026"/>
          <a:ext cx="61912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0.00752</cdr:x>
      <cdr:y>0.02558</cdr:y>
    </cdr:from>
    <cdr:to>
      <cdr:x>0.98797</cdr:x>
      <cdr:y>0.13299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7626" y="95252"/>
          <a:ext cx="62103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fr-BE" sz="1800" b="1" dirty="0">
            <a:solidFill>
              <a:srgbClr val="00008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DA7868-B113-4D4B-A741-DC871A1CA202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625D2C-FA8A-4298-8309-B78E7323EA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36D088-D3EA-4C8F-AEF8-EDA836DF6BAC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409DD5-10BA-462E-954E-2A01746E46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88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357313" y="6500813"/>
            <a:ext cx="657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2F05CB"/>
                </a:solidFill>
              </a:rPr>
              <a:t>T</a:t>
            </a:r>
            <a:r>
              <a:rPr lang="en-US" sz="1000" smtClean="0">
                <a:solidFill>
                  <a:srgbClr val="2F05CB"/>
                </a:solidFill>
              </a:rPr>
              <a:t>he </a:t>
            </a:r>
            <a:r>
              <a:rPr lang="en-US" sz="1000" b="1" smtClean="0">
                <a:solidFill>
                  <a:srgbClr val="2F05CB"/>
                </a:solidFill>
              </a:rPr>
              <a:t>E</a:t>
            </a:r>
            <a:r>
              <a:rPr lang="en-US" sz="1000" smtClean="0">
                <a:solidFill>
                  <a:srgbClr val="2F05CB"/>
                </a:solidFill>
              </a:rPr>
              <a:t>uropean </a:t>
            </a:r>
            <a:r>
              <a:rPr lang="en-US" sz="1000" b="1" smtClean="0">
                <a:solidFill>
                  <a:srgbClr val="2F05CB"/>
                </a:solidFill>
              </a:rPr>
              <a:t>A</a:t>
            </a:r>
            <a:r>
              <a:rPr lang="en-US" sz="1000" smtClean="0">
                <a:solidFill>
                  <a:srgbClr val="2F05CB"/>
                </a:solidFill>
              </a:rPr>
              <a:t>ssociation </a:t>
            </a:r>
            <a:r>
              <a:rPr lang="en-US" sz="1000" b="1" smtClean="0">
                <a:solidFill>
                  <a:srgbClr val="2F05CB"/>
                </a:solidFill>
              </a:rPr>
              <a:t>M</a:t>
            </a:r>
            <a:r>
              <a:rPr lang="en-US" sz="1000" smtClean="0">
                <a:solidFill>
                  <a:srgbClr val="2F05CB"/>
                </a:solidFill>
              </a:rPr>
              <a:t>edical devices -</a:t>
            </a:r>
            <a:r>
              <a:rPr lang="fr-BE" sz="1000" smtClean="0">
                <a:solidFill>
                  <a:srgbClr val="2F05CB"/>
                </a:solidFill>
              </a:rPr>
              <a:t> </a:t>
            </a:r>
            <a:r>
              <a:rPr lang="en-US" sz="1000" b="1" smtClean="0">
                <a:solidFill>
                  <a:srgbClr val="2F05CB"/>
                </a:solidFill>
              </a:rPr>
              <a:t>N</a:t>
            </a:r>
            <a:r>
              <a:rPr lang="en-US" sz="1000" smtClean="0">
                <a:solidFill>
                  <a:srgbClr val="2F05CB"/>
                </a:solidFill>
              </a:rPr>
              <a:t>otified </a:t>
            </a:r>
            <a:r>
              <a:rPr lang="en-US" sz="1000" b="1" smtClean="0">
                <a:solidFill>
                  <a:srgbClr val="2F05CB"/>
                </a:solidFill>
              </a:rPr>
              <a:t>B</a:t>
            </a:r>
            <a:r>
              <a:rPr lang="en-US" sz="1000" smtClean="0">
                <a:solidFill>
                  <a:srgbClr val="2F05CB"/>
                </a:solidFill>
              </a:rPr>
              <a:t>odies  -  www.Team-NB.org </a:t>
            </a:r>
            <a:endParaRPr lang="fr-BE" sz="1000" smtClean="0">
              <a:solidFill>
                <a:srgbClr val="2F05CB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3557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571744"/>
            <a:ext cx="8858280" cy="1511300"/>
          </a:xfrm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400">
                <a:solidFill>
                  <a:srgbClr val="000099"/>
                </a:solidFill>
                <a:latin typeface="Trebuchet MS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85201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D38E-7C29-46ED-B707-22F1EE60C1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183698816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F5AB-7D48-4978-8542-37246FCEE7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03576759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969000"/>
            <a:ext cx="8572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5" name="Espace réservé du numéro de diapositiv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B083-2C49-4367-959A-7597A53B13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2F05CB"/>
                </a:solidFill>
              </a:defRPr>
            </a:lvl1pPr>
          </a:lstStyle>
          <a:p>
            <a:pPr>
              <a:defRPr/>
            </a:pPr>
            <a:r>
              <a:rPr lang="en-US"/>
              <a:t>www.Team-NB.org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2381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6A12-6216-4E06-872D-08596BD678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240733626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3287-6D9F-4742-A62E-3A4CD0D7D0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54404126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Étoile à 5 branches 18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Étoile à 5 branches 19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7B62-E497-4BAB-BFB3-CD99815290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85590584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5" name="Étoile à 5 branches 4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FD23-F33D-4C8C-965B-0203304B70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72948077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4" name="Étoile à 5 branches 3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" name="Étoile à 5 branches 4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Étoile à 5 branches 5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3728-8BD9-4C1C-A401-09B1867E6C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372080660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E782-B7B0-4886-A072-7DD1809700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425706913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209550" y="6040438"/>
            <a:ext cx="711200" cy="649287"/>
            <a:chOff x="95250" y="71438"/>
            <a:chExt cx="2571750" cy="235743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3632" y="660796"/>
              <a:ext cx="1962668" cy="145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TEAM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800" b="1" dirty="0">
                  <a:ln cap="rnd" cmpd="dbl">
                    <a:solidFill>
                      <a:srgbClr val="FFFF00"/>
                    </a:solidFill>
                  </a:ln>
                  <a:solidFill>
                    <a:srgbClr val="0000CB"/>
                  </a:solidFill>
                  <a:effectLst>
                    <a:innerShdw blurRad="939800" dist="1943100" dir="18900000">
                      <a:srgbClr val="0000CB">
                        <a:alpha val="50000"/>
                      </a:srgbClr>
                    </a:innerShdw>
                  </a:effectLst>
                  <a:latin typeface="+mn-lt"/>
                  <a:cs typeface="+mn-cs"/>
                </a:rPr>
                <a:t>NB</a:t>
              </a:r>
            </a:p>
          </p:txBody>
        </p:sp>
        <p:sp>
          <p:nvSpPr>
            <p:cNvPr id="7" name="Étoile à 5 branches 6"/>
            <p:cNvSpPr/>
            <p:nvPr/>
          </p:nvSpPr>
          <p:spPr bwMode="auto">
            <a:xfrm>
              <a:off x="1920733" y="1967762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Étoile à 5 branches 7"/>
            <p:cNvSpPr/>
            <p:nvPr/>
          </p:nvSpPr>
          <p:spPr bwMode="auto">
            <a:xfrm>
              <a:off x="2259425" y="1575816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Étoile à 5 branches 8"/>
            <p:cNvSpPr/>
            <p:nvPr/>
          </p:nvSpPr>
          <p:spPr bwMode="auto">
            <a:xfrm>
              <a:off x="2328312" y="1051303"/>
              <a:ext cx="338688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Étoile à 5 branches 9"/>
            <p:cNvSpPr/>
            <p:nvPr/>
          </p:nvSpPr>
          <p:spPr bwMode="auto">
            <a:xfrm>
              <a:off x="2196278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Étoile à 5 branches 10"/>
            <p:cNvSpPr/>
            <p:nvPr/>
          </p:nvSpPr>
          <p:spPr bwMode="auto">
            <a:xfrm>
              <a:off x="1243353" y="71438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Étoile à 5 branches 11"/>
            <p:cNvSpPr/>
            <p:nvPr/>
          </p:nvSpPr>
          <p:spPr bwMode="auto">
            <a:xfrm>
              <a:off x="634858" y="204006"/>
              <a:ext cx="338692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Étoile à 5 branches 12"/>
            <p:cNvSpPr/>
            <p:nvPr/>
          </p:nvSpPr>
          <p:spPr bwMode="auto">
            <a:xfrm>
              <a:off x="233022" y="595952"/>
              <a:ext cx="332950" cy="259378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 bwMode="auto">
            <a:xfrm>
              <a:off x="95250" y="1051303"/>
              <a:ext cx="338692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Étoile à 5 branches 14"/>
            <p:cNvSpPr/>
            <p:nvPr/>
          </p:nvSpPr>
          <p:spPr bwMode="auto">
            <a:xfrm>
              <a:off x="233022" y="1575816"/>
              <a:ext cx="332950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Étoile à 5 branches 15"/>
            <p:cNvSpPr/>
            <p:nvPr/>
          </p:nvSpPr>
          <p:spPr bwMode="auto">
            <a:xfrm>
              <a:off x="565972" y="1967762"/>
              <a:ext cx="344431" cy="265140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Étoile à 5 branches 16"/>
            <p:cNvSpPr/>
            <p:nvPr/>
          </p:nvSpPr>
          <p:spPr bwMode="auto">
            <a:xfrm>
              <a:off x="1243353" y="2169501"/>
              <a:ext cx="338692" cy="259374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Étoile à 5 branches 17"/>
            <p:cNvSpPr/>
            <p:nvPr/>
          </p:nvSpPr>
          <p:spPr>
            <a:xfrm>
              <a:off x="1834627" y="180950"/>
              <a:ext cx="361651" cy="282433"/>
            </a:xfrm>
            <a:prstGeom prst="star5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43750" y="6357938"/>
            <a:ext cx="19050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B8E0-4399-401B-8B88-621C517D9C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</p:spTree>
    <p:extLst>
      <p:ext uri="{BB962C8B-B14F-4D97-AF65-F5344CB8AC3E}">
        <p14:creationId xmlns:p14="http://schemas.microsoft.com/office/powerpoint/2010/main" val="290432526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rgbClr val="2182BB"/>
            </a:gs>
            <a:gs pos="100000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rgbClr val="2182BB"/>
          </a:solidFill>
          <a:ln>
            <a:solidFill>
              <a:srgbClr val="218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14313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68313" y="6165850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sz="1800" smtClean="0">
              <a:latin typeface="Arial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786063" y="63579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www.Team-NB.org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99"/>
                </a:solidFill>
                <a:cs typeface="+mn-cs"/>
              </a:defRPr>
            </a:lvl1pPr>
          </a:lstStyle>
          <a:p>
            <a:pPr>
              <a:defRPr/>
            </a:pPr>
            <a:fld id="{0C72C8FF-ED3E-4DE5-A901-964D88546E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0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Wingdings" pitchFamily="2" charset="2"/>
        <a:buChar char="Ø"/>
        <a:defRPr sz="2800">
          <a:solidFill>
            <a:srgbClr val="262673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itchFamily="2" charset="2"/>
        <a:buChar char="ü"/>
        <a:defRPr sz="2400">
          <a:solidFill>
            <a:srgbClr val="262673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itchFamily="2" charset="2"/>
        <a:buChar char=""/>
        <a:defRPr sz="2000">
          <a:solidFill>
            <a:srgbClr val="262673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itchFamily="2" charset="2"/>
        <a:buChar char="§"/>
        <a:defRPr sz="2000">
          <a:solidFill>
            <a:srgbClr val="262673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charset="0"/>
        <a:buChar char="•"/>
        <a:defRPr sz="2000">
          <a:solidFill>
            <a:srgbClr val="262673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ud.loken.eiklid@dnv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"/>
          <p:cNvSpPr>
            <a:spLocks noGrp="1"/>
          </p:cNvSpPr>
          <p:nvPr>
            <p:ph type="ctrTitle"/>
          </p:nvPr>
        </p:nvSpPr>
        <p:spPr>
          <a:xfrm>
            <a:off x="142875" y="1700808"/>
            <a:ext cx="8858250" cy="3744317"/>
          </a:xfrm>
        </p:spPr>
        <p:txBody>
          <a:bodyPr/>
          <a:lstStyle/>
          <a:p>
            <a:pPr>
              <a:spcBef>
                <a:spcPts val="9000"/>
              </a:spcBef>
            </a:pPr>
            <a:r>
              <a:rPr lang="en-GB" sz="5400" dirty="0" smtClean="0">
                <a:solidFill>
                  <a:srgbClr val="FFFF00"/>
                </a:solidFill>
              </a:rPr>
              <a:t>Medical Device</a:t>
            </a:r>
            <a:r>
              <a:rPr lang="en-GB" sz="5400" dirty="0">
                <a:solidFill>
                  <a:srgbClr val="FFFF00"/>
                </a:solidFill>
              </a:rPr>
              <a:t/>
            </a:r>
            <a:br>
              <a:rPr lang="en-GB" sz="5400" dirty="0">
                <a:solidFill>
                  <a:srgbClr val="FFFF00"/>
                </a:solidFill>
              </a:rPr>
            </a:br>
            <a:r>
              <a:rPr lang="en-GB" sz="5400" dirty="0" smtClean="0">
                <a:solidFill>
                  <a:srgbClr val="FFFF00"/>
                </a:solidFill>
              </a:rPr>
              <a:t>Survey</a:t>
            </a:r>
            <a:r>
              <a:rPr lang="en-GB" sz="5400" dirty="0">
                <a:solidFill>
                  <a:srgbClr val="FFFF00"/>
                </a:solidFill>
              </a:rPr>
              <a:t/>
            </a:r>
            <a:br>
              <a:rPr lang="en-GB" sz="5400" dirty="0">
                <a:solidFill>
                  <a:srgbClr val="FFFF00"/>
                </a:solidFill>
              </a:rPr>
            </a:br>
            <a:r>
              <a:rPr lang="en-GB" sz="5400" dirty="0" smtClean="0">
                <a:solidFill>
                  <a:srgbClr val="FFFF00"/>
                </a:solidFill>
              </a:rPr>
              <a:t>2013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data from 28 NBs</a:t>
            </a:r>
            <a:endParaRPr lang="fr-FR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6A7890-1A73-4961-8340-6D300D5B90E9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  <p:sp>
        <p:nvSpPr>
          <p:cNvPr id="2048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2450"/>
              </p:ext>
            </p:extLst>
          </p:nvPr>
        </p:nvGraphicFramePr>
        <p:xfrm>
          <a:off x="215136" y="332656"/>
          <a:ext cx="8713728" cy="518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30645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directives in </a:t>
            </a:r>
            <a:r>
              <a:rPr lang="fr-BE" sz="2400" b="1" dirty="0" smtClean="0">
                <a:solidFill>
                  <a:srgbClr val="000080"/>
                </a:solidFill>
              </a:rPr>
              <a:t>2013</a:t>
            </a:r>
            <a:endParaRPr lang="fr-BE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616041"/>
              </p:ext>
            </p:extLst>
          </p:nvPr>
        </p:nvGraphicFramePr>
        <p:xfrm>
          <a:off x="683568" y="836712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82195"/>
              </p:ext>
            </p:extLst>
          </p:nvPr>
        </p:nvGraphicFramePr>
        <p:xfrm>
          <a:off x="251520" y="980728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39C83-22F3-427F-A291-F846B5F563F4}" type="slidenum">
              <a:rPr lang="fr-FR" smtClean="0"/>
              <a:pPr>
                <a:defRPr/>
              </a:pPr>
              <a:t>11</a:t>
            </a:fld>
            <a:endParaRPr lang="fr-FR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AIMDD  in </a:t>
            </a:r>
            <a:r>
              <a:rPr lang="fr-BE" sz="2400" b="1" dirty="0" smtClean="0">
                <a:solidFill>
                  <a:srgbClr val="000080"/>
                </a:solidFill>
              </a:rPr>
              <a:t>2013</a:t>
            </a:r>
            <a:endParaRPr lang="fr-BE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39228"/>
              </p:ext>
            </p:extLst>
          </p:nvPr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702255"/>
              </p:ext>
            </p:extLst>
          </p:nvPr>
        </p:nvGraphicFramePr>
        <p:xfrm>
          <a:off x="215516" y="1124744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978636-C2DB-4B54-B1B4-6698D3971D52}" type="slidenum">
              <a:rPr lang="fr-FR" smtClean="0"/>
              <a:pPr>
                <a:defRPr/>
              </a:pPr>
              <a:t>12</a:t>
            </a:fld>
            <a:endParaRPr lang="fr-FR" smtClean="0"/>
          </a:p>
        </p:txBody>
      </p:sp>
      <p:sp>
        <p:nvSpPr>
          <p:cNvPr id="2253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 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MDD </a:t>
            </a:r>
            <a:r>
              <a:rPr lang="fr-BE" sz="2400" b="1" dirty="0" smtClean="0">
                <a:solidFill>
                  <a:srgbClr val="000080"/>
                </a:solidFill>
              </a:rPr>
              <a:t>in 2013</a:t>
            </a:r>
            <a:endParaRPr lang="fr-BE" sz="2400" b="1" dirty="0">
              <a:solidFill>
                <a:srgbClr val="000080"/>
              </a:solidFill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1187624" y="5157192"/>
            <a:ext cx="2535333" cy="8749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BE" sz="1600" i="1" dirty="0">
              <a:solidFill>
                <a:srgbClr val="00008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59960"/>
              </p:ext>
            </p:extLst>
          </p:nvPr>
        </p:nvGraphicFramePr>
        <p:xfrm>
          <a:off x="378444" y="1340768"/>
          <a:ext cx="8640960" cy="514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490895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AF2F8A-56FF-49CF-93DB-BB90C1B5A207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2355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22710"/>
              </p:ext>
            </p:extLst>
          </p:nvPr>
        </p:nvGraphicFramePr>
        <p:xfrm>
          <a:off x="395536" y="1196752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IVDD  in </a:t>
            </a:r>
            <a:r>
              <a:rPr lang="fr-BE" sz="2400" b="1" dirty="0" smtClean="0">
                <a:solidFill>
                  <a:srgbClr val="000080"/>
                </a:solidFill>
              </a:rPr>
              <a:t>2013</a:t>
            </a:r>
            <a:endParaRPr lang="fr-BE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851478"/>
              </p:ext>
            </p:extLst>
          </p:nvPr>
        </p:nvGraphicFramePr>
        <p:xfrm>
          <a:off x="323528" y="1091644"/>
          <a:ext cx="8424936" cy="52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67076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8D32A3-730C-47AD-AB74-F1B2CE763460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sp>
        <p:nvSpPr>
          <p:cNvPr id="2457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251520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Valid certificates against ISO 13485 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77516"/>
              </p:ext>
            </p:extLst>
          </p:nvPr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Valid certificates </a:t>
            </a:r>
            <a:r>
              <a:rPr lang="en-US" sz="2400" b="1" dirty="0" smtClean="0">
                <a:solidFill>
                  <a:srgbClr val="000080"/>
                </a:solidFill>
              </a:rPr>
              <a:t>against ISO 13485</a:t>
            </a:r>
            <a:r>
              <a:rPr lang="en-US" sz="2400" b="1" dirty="0">
                <a:solidFill>
                  <a:srgbClr val="000080"/>
                </a:solidFill>
              </a:rPr>
              <a:t> : 2010 </a:t>
            </a:r>
            <a:r>
              <a:rPr lang="en-US" sz="2400" b="1" dirty="0" smtClean="0">
                <a:solidFill>
                  <a:srgbClr val="000080"/>
                </a:solidFill>
              </a:rPr>
              <a:t>– 2012 - 2013 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40092"/>
              </p:ext>
            </p:extLst>
          </p:nvPr>
        </p:nvGraphicFramePr>
        <p:xfrm>
          <a:off x="251520" y="805441"/>
          <a:ext cx="8640960" cy="543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15645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CF4FF8-2D17-400A-86BA-D49851720271}" type="slidenum">
              <a:rPr lang="fr-FR" smtClean="0"/>
              <a:pPr>
                <a:defRPr/>
              </a:pPr>
              <a:t>16</a:t>
            </a:fld>
            <a:endParaRPr lang="fr-FR" smtClean="0"/>
          </a:p>
        </p:txBody>
      </p:sp>
      <p:sp>
        <p:nvSpPr>
          <p:cNvPr id="2560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Number of certificates withdrawn in </a:t>
            </a:r>
            <a:r>
              <a:rPr lang="en-US" sz="2400" b="1" dirty="0" smtClean="0">
                <a:solidFill>
                  <a:srgbClr val="000080"/>
                </a:solidFill>
              </a:rPr>
              <a:t>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019122"/>
              </p:ext>
            </p:extLst>
          </p:nvPr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5536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Number of certificates withdrawn in </a:t>
            </a:r>
            <a:r>
              <a:rPr lang="en-US" sz="2400" b="1" dirty="0" smtClean="0">
                <a:solidFill>
                  <a:srgbClr val="000080"/>
                </a:solidFill>
              </a:rPr>
              <a:t>2010 – 2012 - 2013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21479"/>
              </p:ext>
            </p:extLst>
          </p:nvPr>
        </p:nvGraphicFramePr>
        <p:xfrm>
          <a:off x="251520" y="90872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91000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E1DB60-EE68-4D72-96B3-54690E5C621C}" type="slidenum">
              <a:rPr lang="fr-FR" smtClean="0"/>
              <a:pPr>
                <a:defRPr/>
              </a:pPr>
              <a:t>18</a:t>
            </a:fld>
            <a:endParaRPr lang="fr-FR" smtClean="0"/>
          </a:p>
        </p:txBody>
      </p:sp>
      <p:sp>
        <p:nvSpPr>
          <p:cNvPr id="2662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95537" y="1886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Certification Holders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475925"/>
              </p:ext>
            </p:extLst>
          </p:nvPr>
        </p:nvGraphicFramePr>
        <p:xfrm>
          <a:off x="251520" y="685800"/>
          <a:ext cx="8712968" cy="569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42935"/>
              </p:ext>
            </p:extLst>
          </p:nvPr>
        </p:nvGraphicFramePr>
        <p:xfrm>
          <a:off x="251520" y="1052736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679888-6B8B-4ABF-B4A2-33A4963F8CEF}" type="slidenum">
              <a:rPr lang="fr-FR" smtClean="0"/>
              <a:pPr>
                <a:defRPr/>
              </a:pPr>
              <a:t>19</a:t>
            </a:fld>
            <a:endParaRPr lang="fr-FR" smtClean="0"/>
          </a:p>
        </p:txBody>
      </p:sp>
      <p:sp>
        <p:nvSpPr>
          <p:cNvPr id="2765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000080"/>
                </a:solidFill>
              </a:rPr>
              <a:t>Staff in </a:t>
            </a:r>
            <a:r>
              <a:rPr lang="fr-BE" sz="2400" b="1" dirty="0" smtClean="0">
                <a:solidFill>
                  <a:srgbClr val="000080"/>
                </a:solidFill>
              </a:rPr>
              <a:t>2013 </a:t>
            </a:r>
            <a:r>
              <a:rPr lang="fr-BE" sz="2400" b="1" dirty="0">
                <a:solidFill>
                  <a:srgbClr val="000080"/>
                </a:solidFill>
              </a:rPr>
              <a:t>(full time </a:t>
            </a:r>
            <a:r>
              <a:rPr lang="fr-BE" sz="2400" b="1" dirty="0" err="1">
                <a:solidFill>
                  <a:srgbClr val="000080"/>
                </a:solidFill>
              </a:rPr>
              <a:t>equivalent</a:t>
            </a:r>
            <a:r>
              <a:rPr lang="fr-BE" sz="2400" b="1" dirty="0">
                <a:solidFill>
                  <a:srgbClr val="000080"/>
                </a:solidFill>
              </a:rPr>
              <a:t> in MD </a:t>
            </a:r>
            <a:r>
              <a:rPr lang="fr-BE" sz="2400" b="1" dirty="0" err="1">
                <a:solidFill>
                  <a:srgbClr val="000080"/>
                </a:solidFill>
              </a:rPr>
              <a:t>sector</a:t>
            </a:r>
            <a:r>
              <a:rPr lang="fr-BE" sz="2400" b="1" dirty="0">
                <a:solidFill>
                  <a:srgbClr val="000080"/>
                </a:solidFill>
              </a:rPr>
              <a:t>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273844"/>
              </p:ext>
            </p:extLst>
          </p:nvPr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7AFAF-E6D0-48AE-A02E-B6A80AEABC3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835970"/>
              </p:ext>
            </p:extLst>
          </p:nvPr>
        </p:nvGraphicFramePr>
        <p:xfrm>
          <a:off x="395536" y="332656"/>
          <a:ext cx="835292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26064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solidFill>
                  <a:srgbClr val="000080"/>
                </a:solidFill>
              </a:rPr>
              <a:t>Staff </a:t>
            </a:r>
            <a:r>
              <a:rPr lang="fr-BE" sz="2400" b="1" dirty="0" smtClean="0">
                <a:solidFill>
                  <a:srgbClr val="000080"/>
                </a:solidFill>
              </a:rPr>
              <a:t>(</a:t>
            </a:r>
            <a:r>
              <a:rPr lang="fr-BE" sz="2400" b="1" dirty="0">
                <a:solidFill>
                  <a:srgbClr val="000080"/>
                </a:solidFill>
              </a:rPr>
              <a:t>full time </a:t>
            </a:r>
            <a:r>
              <a:rPr lang="fr-BE" sz="2400" b="1" dirty="0" err="1">
                <a:solidFill>
                  <a:srgbClr val="000080"/>
                </a:solidFill>
              </a:rPr>
              <a:t>equivalent</a:t>
            </a:r>
            <a:r>
              <a:rPr lang="fr-BE" sz="2400" b="1" dirty="0">
                <a:solidFill>
                  <a:srgbClr val="000080"/>
                </a:solidFill>
              </a:rPr>
              <a:t> in MD </a:t>
            </a:r>
            <a:r>
              <a:rPr lang="fr-BE" sz="2400" b="1" dirty="0" err="1">
                <a:solidFill>
                  <a:srgbClr val="000080"/>
                </a:solidFill>
              </a:rPr>
              <a:t>sector</a:t>
            </a:r>
            <a:r>
              <a:rPr lang="fr-BE" sz="2400" b="1" dirty="0" smtClean="0">
                <a:solidFill>
                  <a:srgbClr val="000080"/>
                </a:solidFill>
              </a:rPr>
              <a:t>)</a:t>
            </a:r>
            <a:r>
              <a:rPr lang="en-US" sz="2400" b="1" dirty="0" smtClean="0">
                <a:solidFill>
                  <a:srgbClr val="000080"/>
                </a:solidFill>
              </a:rPr>
              <a:t>:2010 – 2012 - 2013</a:t>
            </a:r>
            <a:endParaRPr lang="fr-BE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81071"/>
              </p:ext>
            </p:extLst>
          </p:nvPr>
        </p:nvGraphicFramePr>
        <p:xfrm>
          <a:off x="251520" y="83671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61262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0080"/>
                </a:solidFill>
              </a:rPr>
              <a:t>Total personnel capacity in 2013 </a:t>
            </a:r>
            <a:r>
              <a:rPr lang="en-US" sz="2400" b="1" dirty="0">
                <a:solidFill>
                  <a:srgbClr val="000080"/>
                </a:solidFill>
              </a:rPr>
              <a:t>(by NBs size)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90764"/>
              </p:ext>
            </p:extLst>
          </p:nvPr>
        </p:nvGraphicFramePr>
        <p:xfrm>
          <a:off x="251520" y="76470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29738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smtClean="0">
                <a:solidFill>
                  <a:srgbClr val="FFFF00"/>
                </a:solidFill>
              </a:rPr>
              <a:t>Medical Device Survey 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908720"/>
            <a:ext cx="80288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80"/>
                </a:solidFill>
                <a:latin typeface="+mn-lt"/>
                <a:cs typeface="+mn-cs"/>
              </a:rPr>
              <a:t>In case of any further clarification needed, please contact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cs typeface="+mn-cs"/>
              </a:rPr>
              <a:t>info@team-nb.org</a:t>
            </a:r>
            <a:r>
              <a:rPr lang="en-GB" sz="24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endParaRPr lang="fr-BE" sz="24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eaLnBrk="1" fontAlgn="t" hangingPunct="1">
              <a:buFontTx/>
              <a:buNone/>
              <a:defRPr/>
            </a:pPr>
            <a:endParaRPr lang="en-GB" sz="1400" u="sng" dirty="0" smtClean="0">
              <a:solidFill>
                <a:srgbClr val="000080"/>
              </a:solidFill>
            </a:endParaRPr>
          </a:p>
          <a:p>
            <a:pPr eaLnBrk="1" fontAlgn="t" hangingPunct="1">
              <a:buFontTx/>
              <a:buNone/>
              <a:defRPr/>
            </a:pPr>
            <a:endParaRPr lang="en-GB" sz="1400" u="sng" dirty="0">
              <a:solidFill>
                <a:srgbClr val="000080"/>
              </a:solidFill>
            </a:endParaRPr>
          </a:p>
          <a:p>
            <a:pPr eaLnBrk="1" fontAlgn="t" hangingPunct="1">
              <a:buFontTx/>
              <a:buNone/>
              <a:defRPr/>
            </a:pPr>
            <a:r>
              <a:rPr lang="en-GB" sz="1600" u="sng" dirty="0" smtClean="0">
                <a:solidFill>
                  <a:srgbClr val="000080"/>
                </a:solidFill>
              </a:rPr>
              <a:t>Administrative Committee</a:t>
            </a:r>
            <a:endParaRPr lang="en-GB" sz="1600" u="sng" dirty="0">
              <a:solidFill>
                <a:srgbClr val="000080"/>
              </a:solidFill>
            </a:endParaRPr>
          </a:p>
          <a:p>
            <a:pPr eaLnBrk="1" fontAlgn="t" hangingPunct="1">
              <a:buFontTx/>
              <a:buNone/>
              <a:defRPr/>
            </a:pPr>
            <a:endParaRPr lang="en-GB" sz="1600" dirty="0">
              <a:solidFill>
                <a:srgbClr val="000080"/>
              </a:solidFill>
            </a:endParaRPr>
          </a:p>
          <a:p>
            <a:pPr eaLnBrk="1" fontAlgn="t" hangingPunct="1">
              <a:spcBef>
                <a:spcPts val="600"/>
              </a:spcBef>
              <a:defRPr/>
            </a:pPr>
            <a:r>
              <a:rPr lang="en-GB" sz="1600" dirty="0" smtClean="0">
                <a:solidFill>
                  <a:srgbClr val="000080"/>
                </a:solidFill>
              </a:rPr>
              <a:t>President </a:t>
            </a:r>
            <a:r>
              <a:rPr lang="en-GB" sz="1600" dirty="0">
                <a:solidFill>
                  <a:srgbClr val="000080"/>
                </a:solidFill>
              </a:rPr>
              <a:t>: 			</a:t>
            </a:r>
            <a:r>
              <a:rPr lang="en-GB" sz="1600" b="1" dirty="0">
                <a:solidFill>
                  <a:srgbClr val="000080"/>
                </a:solidFill>
              </a:rPr>
              <a:t>Gert Bos</a:t>
            </a:r>
            <a:endParaRPr lang="en-GB" sz="1600" u="sng" dirty="0">
              <a:solidFill>
                <a:srgbClr val="000080"/>
              </a:solidFill>
              <a:hlinkClick r:id="rId2"/>
            </a:endParaRPr>
          </a:p>
          <a:p>
            <a:pPr eaLnBrk="1" fontAlgn="t" hangingPunct="1">
              <a:spcBef>
                <a:spcPts val="600"/>
              </a:spcBef>
              <a:defRPr/>
            </a:pPr>
            <a:r>
              <a:rPr lang="en-GB" sz="1600" dirty="0">
                <a:solidFill>
                  <a:srgbClr val="000080"/>
                </a:solidFill>
              </a:rPr>
              <a:t>Vice </a:t>
            </a:r>
            <a:r>
              <a:rPr lang="en-GB" sz="1600" dirty="0" smtClean="0">
                <a:solidFill>
                  <a:srgbClr val="000080"/>
                </a:solidFill>
              </a:rPr>
              <a:t>President </a:t>
            </a:r>
            <a:r>
              <a:rPr lang="en-GB" sz="1600" dirty="0">
                <a:solidFill>
                  <a:srgbClr val="000080"/>
                </a:solidFill>
              </a:rPr>
              <a:t>: 		</a:t>
            </a:r>
            <a:r>
              <a:rPr lang="en-GB" sz="1600" dirty="0" smtClean="0">
                <a:solidFill>
                  <a:srgbClr val="000080"/>
                </a:solidFill>
              </a:rPr>
              <a:t>	</a:t>
            </a:r>
            <a:r>
              <a:rPr lang="en-GB" sz="1600" b="1" dirty="0" smtClean="0">
                <a:solidFill>
                  <a:srgbClr val="000080"/>
                </a:solidFill>
              </a:rPr>
              <a:t>Hans-</a:t>
            </a:r>
            <a:r>
              <a:rPr lang="en-GB" sz="1600" b="1" dirty="0" err="1" smtClean="0">
                <a:solidFill>
                  <a:srgbClr val="000080"/>
                </a:solidFill>
              </a:rPr>
              <a:t>Heiner</a:t>
            </a:r>
            <a:r>
              <a:rPr lang="en-GB" sz="1600" b="1" dirty="0" smtClean="0">
                <a:solidFill>
                  <a:srgbClr val="000080"/>
                </a:solidFill>
              </a:rPr>
              <a:t> </a:t>
            </a:r>
            <a:r>
              <a:rPr lang="en-GB" sz="1600" b="1" dirty="0">
                <a:solidFill>
                  <a:srgbClr val="000080"/>
                </a:solidFill>
              </a:rPr>
              <a:t>Junker</a:t>
            </a:r>
            <a:endParaRPr lang="en-GB" sz="1600" dirty="0">
              <a:solidFill>
                <a:srgbClr val="000080"/>
              </a:solidFill>
            </a:endParaRPr>
          </a:p>
          <a:p>
            <a:pPr eaLnBrk="1" fontAlgn="t" hangingPunct="1">
              <a:spcBef>
                <a:spcPts val="600"/>
              </a:spcBef>
              <a:defRPr/>
            </a:pPr>
            <a:r>
              <a:rPr lang="en-GB" sz="1600" dirty="0">
                <a:solidFill>
                  <a:srgbClr val="000080"/>
                </a:solidFill>
              </a:rPr>
              <a:t>Assistant Vice </a:t>
            </a:r>
            <a:r>
              <a:rPr lang="en-GB" sz="1600" dirty="0" smtClean="0">
                <a:solidFill>
                  <a:srgbClr val="000080"/>
                </a:solidFill>
              </a:rPr>
              <a:t>President </a:t>
            </a:r>
            <a:r>
              <a:rPr lang="en-GB" sz="1600" dirty="0">
                <a:solidFill>
                  <a:srgbClr val="000080"/>
                </a:solidFill>
              </a:rPr>
              <a:t>: 	</a:t>
            </a:r>
            <a:r>
              <a:rPr lang="en-GB" sz="1600" dirty="0" smtClean="0">
                <a:solidFill>
                  <a:srgbClr val="000080"/>
                </a:solidFill>
              </a:rPr>
              <a:t>	</a:t>
            </a:r>
            <a:r>
              <a:rPr lang="en-GB" sz="1600" b="1" dirty="0" smtClean="0">
                <a:solidFill>
                  <a:srgbClr val="000080"/>
                </a:solidFill>
              </a:rPr>
              <a:t>Guy </a:t>
            </a:r>
            <a:r>
              <a:rPr lang="en-GB" sz="1600" b="1" dirty="0">
                <a:solidFill>
                  <a:srgbClr val="000080"/>
                </a:solidFill>
              </a:rPr>
              <a:t>Buijzen</a:t>
            </a:r>
            <a:endParaRPr lang="en-GB" sz="1600" dirty="0">
              <a:solidFill>
                <a:srgbClr val="000080"/>
              </a:solidFill>
            </a:endParaRPr>
          </a:p>
          <a:p>
            <a:pPr fontAlgn="t">
              <a:spcBef>
                <a:spcPts val="600"/>
              </a:spcBef>
              <a:defRPr/>
            </a:pPr>
            <a:r>
              <a:rPr lang="en-GB" sz="1600" dirty="0" smtClean="0">
                <a:solidFill>
                  <a:srgbClr val="000080"/>
                </a:solidFill>
              </a:rPr>
              <a:t>Treasurer: </a:t>
            </a:r>
            <a:r>
              <a:rPr lang="en-GB" sz="1600" dirty="0">
                <a:solidFill>
                  <a:srgbClr val="000080"/>
                </a:solidFill>
              </a:rPr>
              <a:t>			</a:t>
            </a:r>
            <a:r>
              <a:rPr lang="fr-BE" sz="1600" b="1" dirty="0" err="1" smtClean="0">
                <a:solidFill>
                  <a:srgbClr val="000080"/>
                </a:solidFill>
              </a:rPr>
              <a:t>Aud</a:t>
            </a:r>
            <a:r>
              <a:rPr lang="fr-BE" sz="1600" b="1" dirty="0" smtClean="0">
                <a:solidFill>
                  <a:srgbClr val="000080"/>
                </a:solidFill>
              </a:rPr>
              <a:t> </a:t>
            </a:r>
            <a:r>
              <a:rPr lang="fr-BE" sz="1600" b="1" dirty="0" err="1">
                <a:solidFill>
                  <a:srgbClr val="000080"/>
                </a:solidFill>
              </a:rPr>
              <a:t>Løken</a:t>
            </a:r>
            <a:r>
              <a:rPr lang="fr-BE" sz="1600" b="1" dirty="0">
                <a:solidFill>
                  <a:srgbClr val="000080"/>
                </a:solidFill>
              </a:rPr>
              <a:t> </a:t>
            </a:r>
            <a:r>
              <a:rPr lang="fr-BE" sz="1600" b="1" dirty="0" err="1">
                <a:solidFill>
                  <a:srgbClr val="000080"/>
                </a:solidFill>
              </a:rPr>
              <a:t>Eiklid</a:t>
            </a:r>
            <a:r>
              <a:rPr lang="fr-BE" sz="1600" b="1" dirty="0">
                <a:solidFill>
                  <a:srgbClr val="000080"/>
                </a:solidFill>
              </a:rPr>
              <a:t> </a:t>
            </a:r>
            <a:endParaRPr lang="en-GB" sz="1600" u="sng" dirty="0">
              <a:solidFill>
                <a:srgbClr val="000080"/>
              </a:solidFill>
            </a:endParaRPr>
          </a:p>
          <a:p>
            <a:pPr eaLnBrk="1" fontAlgn="t" hangingPunct="1">
              <a:spcBef>
                <a:spcPts val="600"/>
              </a:spcBef>
              <a:defRPr/>
            </a:pPr>
            <a:r>
              <a:rPr lang="en-GB" sz="1600" dirty="0" smtClean="0">
                <a:solidFill>
                  <a:srgbClr val="000080"/>
                </a:solidFill>
              </a:rPr>
              <a:t>Secretary: </a:t>
            </a:r>
            <a:r>
              <a:rPr lang="en-GB" sz="1600" dirty="0">
                <a:solidFill>
                  <a:srgbClr val="000080"/>
                </a:solidFill>
              </a:rPr>
              <a:t>			</a:t>
            </a:r>
            <a:r>
              <a:rPr lang="es-ES_tradnl" sz="1600" b="1" dirty="0" err="1">
                <a:solidFill>
                  <a:srgbClr val="000080"/>
                </a:solidFill>
              </a:rPr>
              <a:t>Corinne</a:t>
            </a:r>
            <a:r>
              <a:rPr lang="es-ES_tradnl" sz="1600" b="1" dirty="0">
                <a:solidFill>
                  <a:srgbClr val="000080"/>
                </a:solidFill>
              </a:rPr>
              <a:t> </a:t>
            </a:r>
            <a:r>
              <a:rPr lang="es-ES_tradnl" sz="1600" b="1" dirty="0" err="1">
                <a:solidFill>
                  <a:srgbClr val="000080"/>
                </a:solidFill>
              </a:rPr>
              <a:t>Delorme</a:t>
            </a:r>
            <a:endParaRPr lang="es-ES_tradnl" sz="1600" u="sng" dirty="0">
              <a:solidFill>
                <a:srgbClr val="000080"/>
              </a:solidFill>
            </a:endParaRPr>
          </a:p>
          <a:p>
            <a:pPr eaLnBrk="1" fontAlgn="t" hangingPunct="1">
              <a:buFont typeface="Wingdings 2" pitchFamily="18" charset="2"/>
              <a:buChar char=""/>
              <a:defRPr/>
            </a:pPr>
            <a:endParaRPr lang="en-GB" sz="1600" dirty="0">
              <a:solidFill>
                <a:srgbClr val="000080"/>
              </a:solidFill>
            </a:endParaRPr>
          </a:p>
          <a:p>
            <a:pPr eaLnBrk="1" fontAlgn="t" hangingPunct="1">
              <a:buFontTx/>
              <a:buNone/>
              <a:defRPr/>
            </a:pPr>
            <a:r>
              <a:rPr lang="en-GB" sz="1600" u="sng" dirty="0" smtClean="0">
                <a:solidFill>
                  <a:srgbClr val="000080"/>
                </a:solidFill>
              </a:rPr>
              <a:t>Director</a:t>
            </a:r>
            <a:r>
              <a:rPr lang="en-GB" sz="1600" dirty="0" smtClean="0">
                <a:solidFill>
                  <a:srgbClr val="000080"/>
                </a:solidFill>
              </a:rPr>
              <a:t>:</a:t>
            </a:r>
            <a:r>
              <a:rPr lang="fr-BE" sz="1600" dirty="0" smtClean="0">
                <a:solidFill>
                  <a:srgbClr val="000080"/>
                </a:solidFill>
              </a:rPr>
              <a:t>		</a:t>
            </a:r>
            <a:r>
              <a:rPr lang="fr-BE" sz="1600" smtClean="0">
                <a:solidFill>
                  <a:srgbClr val="000080"/>
                </a:solidFill>
              </a:rPr>
              <a:t>		</a:t>
            </a:r>
            <a:r>
              <a:rPr lang="en-US" sz="1600" b="1" smtClean="0">
                <a:solidFill>
                  <a:srgbClr val="000080"/>
                </a:solidFill>
              </a:rPr>
              <a:t>Françoise </a:t>
            </a:r>
            <a:r>
              <a:rPr lang="en-US" sz="1600" b="1" dirty="0">
                <a:solidFill>
                  <a:srgbClr val="000080"/>
                </a:solidFill>
              </a:rPr>
              <a:t>Schlemmer</a:t>
            </a:r>
            <a:endParaRPr lang="fr-BE" sz="1600" u="sng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9969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8154" y="692697"/>
            <a:ext cx="7753868" cy="535302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5048" y="21379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smtClean="0">
                <a:solidFill>
                  <a:srgbClr val="FFFF00"/>
                </a:solidFill>
              </a:rPr>
              <a:t>Medical Device Survey 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0872" y="692696"/>
            <a:ext cx="8229600" cy="4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b="1" u="sng" kern="0" dirty="0" smtClean="0">
                <a:solidFill>
                  <a:srgbClr val="0000CB"/>
                </a:solidFill>
              </a:rPr>
              <a:t>TEAM-NB</a:t>
            </a:r>
            <a:r>
              <a:rPr lang="en-GB" sz="2800" b="1" u="sng" kern="0" dirty="0">
                <a:solidFill>
                  <a:srgbClr val="0000CB"/>
                </a:solidFill>
              </a:rPr>
              <a:t>: Members</a:t>
            </a:r>
            <a:endParaRPr lang="fr-BE" sz="2800" b="1" u="sng" kern="0" dirty="0">
              <a:solidFill>
                <a:srgbClr val="0000CB"/>
              </a:solidFill>
            </a:endParaRPr>
          </a:p>
        </p:txBody>
      </p:sp>
      <p:grpSp>
        <p:nvGrpSpPr>
          <p:cNvPr id="13" name="Groupe 2"/>
          <p:cNvGrpSpPr>
            <a:grpSpLocks/>
          </p:cNvGrpSpPr>
          <p:nvPr/>
        </p:nvGrpSpPr>
        <p:grpSpPr bwMode="auto">
          <a:xfrm>
            <a:off x="844872" y="1281658"/>
            <a:ext cx="3733800" cy="485775"/>
            <a:chOff x="4644008" y="2487961"/>
            <a:chExt cx="3733800" cy="485775"/>
          </a:xfrm>
        </p:grpSpPr>
        <p:sp>
          <p:nvSpPr>
            <p:cNvPr id="14" name="Rectangle 13"/>
            <p:cNvSpPr/>
            <p:nvPr/>
          </p:nvSpPr>
          <p:spPr>
            <a:xfrm>
              <a:off x="4644008" y="2487961"/>
              <a:ext cx="3733800" cy="48577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487961"/>
              <a:ext cx="3733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3" descr="http://www.team-nb.org/images/membres/dekra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10" y="113588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http://www.team-nb.org/images/membres/dgm.png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60" y="113588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team-nb.org/images/membres/dnvlib.gif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60" y="1110208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http://www.team-nb.org/images/membres/logoLGA.png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22" y="206747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http://www.team-nb.org/images/membres/Logo%20MDC_WEB.jpg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56" y="319142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http://www.team-nb.org/images/membres/medcert.png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22" y="319142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http://www.team-nb.org/images/membres/kiwa.jpg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5" y="2003971"/>
            <a:ext cx="10985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ttp://www.team-nb.org/images/membres/nemko_logo.png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22" y="319142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 descr="http://www.team-nb.org/images/membres/nsai.jpg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60" y="3191421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3" descr="http://www.team-nb.org/images/membres/otdm.jpg">
            <a:hlinkClick r:id="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2" y="4202658"/>
            <a:ext cx="111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http://www.team-nb.org/images/membres/sgs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7" y="42740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http://www.team-nb.org/images/membres/siq.jpg">
            <a:hlinkClick r:id="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2" y="42740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9" descr="http://www.team-nb.org/images/membres/szutestlogo.png">
            <a:hlinkClick r:id="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97" y="42740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 descr="http://www.team-nb.org/images/membres/tuev_at_logo.jpg">
            <a:hlinkClick r:id="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22" y="42740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3" descr="http://www.team-nb.org/images/membres/tuv_nord.jpg">
            <a:hlinkClick r:id="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22" y="42740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7" descr="http://www.team-nb.org/images/membres/tuev-sued-logo-de.png">
            <a:hlinkClick r:id="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72" y="5175770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 descr="http://www.team-nb.org/images/membres/udem.jpg">
            <a:hlinkClick r:id="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10" y="5175770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 descr="http://www.team-nb.org/images/membres/lne.jpg">
            <a:hlinkClick r:id="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2" y="3137446"/>
            <a:ext cx="1076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2" y="5132908"/>
            <a:ext cx="10255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http://www.team-nb.org/images/membres/itc.jpg">
            <a:hlinkClick r:id="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0" y="2162721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http://www.team-nb.org/images/membres/intertek.jpg">
            <a:hlinkClick r:id="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72" y="2162721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http://www.team-nb.org/images/membres/dqs-medizinprodukte.png">
            <a:hlinkClick r:id="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5" y="2162721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 descr="http://www.team-nb.org/images/membres/emki.jpg">
            <a:hlinkClick r:id="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85" y="2076996"/>
            <a:ext cx="952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32" y="3233442"/>
            <a:ext cx="1416953" cy="6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164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6356"/>
              </p:ext>
            </p:extLst>
          </p:nvPr>
        </p:nvGraphicFramePr>
        <p:xfrm>
          <a:off x="323528" y="332656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99738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F0594-5494-4444-BB62-0F82665FEAD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389553" y="260648"/>
            <a:ext cx="6064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directives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356428"/>
              </p:ext>
            </p:extLst>
          </p:nvPr>
        </p:nvGraphicFramePr>
        <p:xfrm>
          <a:off x="323528" y="980728"/>
          <a:ext cx="849694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89752"/>
              </p:ext>
            </p:extLst>
          </p:nvPr>
        </p:nvGraphicFramePr>
        <p:xfrm>
          <a:off x="251520" y="126876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801B35-DD29-42BC-BE24-CCBF2CE3182C}" type="slidenum">
              <a:rPr lang="fr-FR" smtClean="0"/>
              <a:pPr>
                <a:defRPr/>
              </a:pPr>
              <a:t>5</a:t>
            </a:fld>
            <a:endParaRPr lang="fr-FR" smtClean="0"/>
          </a:p>
        </p:txBody>
      </p:sp>
      <p:sp>
        <p:nvSpPr>
          <p:cNvPr id="1638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95536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AIMDD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4081"/>
              </p:ext>
            </p:extLst>
          </p:nvPr>
        </p:nvGraphicFramePr>
        <p:xfrm>
          <a:off x="251520" y="836712"/>
          <a:ext cx="8640960" cy="543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077890"/>
              </p:ext>
            </p:extLst>
          </p:nvPr>
        </p:nvGraphicFramePr>
        <p:xfrm>
          <a:off x="179512" y="105273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0143A3-29BE-4F9C-B087-A84A204DC3D7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 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MDD</a:t>
            </a:r>
          </a:p>
        </p:txBody>
      </p:sp>
      <p:sp>
        <p:nvSpPr>
          <p:cNvPr id="6" name="ZoneTexte 1"/>
          <p:cNvSpPr txBox="1"/>
          <p:nvPr/>
        </p:nvSpPr>
        <p:spPr>
          <a:xfrm>
            <a:off x="1259632" y="4869160"/>
            <a:ext cx="2683688" cy="13681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BE" sz="1600" dirty="0">
              <a:solidFill>
                <a:srgbClr val="000080"/>
              </a:solidFill>
              <a:latin typeface="+mn-lt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466010"/>
              </p:ext>
            </p:extLst>
          </p:nvPr>
        </p:nvGraphicFramePr>
        <p:xfrm>
          <a:off x="274034" y="1052736"/>
          <a:ext cx="854643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231684"/>
              </p:ext>
            </p:extLst>
          </p:nvPr>
        </p:nvGraphicFramePr>
        <p:xfrm>
          <a:off x="251520" y="951028"/>
          <a:ext cx="8640960" cy="528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FD78BB-3885-4B7D-82C8-76E5A0D20637}" type="slidenum">
              <a:rPr lang="fr-FR" smtClean="0"/>
              <a:pPr>
                <a:defRPr/>
              </a:pPr>
              <a:t>7</a:t>
            </a:fld>
            <a:endParaRPr lang="fr-FR" smtClean="0"/>
          </a:p>
        </p:txBody>
      </p:sp>
      <p:sp>
        <p:nvSpPr>
          <p:cNvPr id="1843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fr-BE" sz="2400" b="1" dirty="0">
                <a:solidFill>
                  <a:srgbClr val="000080"/>
                </a:solidFill>
              </a:rPr>
              <a:t>Distribution </a:t>
            </a:r>
            <a:r>
              <a:rPr lang="fr-BE" sz="2400" b="1" dirty="0" err="1">
                <a:solidFill>
                  <a:srgbClr val="000080"/>
                </a:solidFill>
              </a:rPr>
              <a:t>between</a:t>
            </a:r>
            <a:r>
              <a:rPr lang="fr-BE" sz="2400" b="1" dirty="0">
                <a:solidFill>
                  <a:srgbClr val="000080"/>
                </a:solidFill>
              </a:rPr>
              <a:t> </a:t>
            </a:r>
            <a:r>
              <a:rPr lang="fr-BE" sz="2400" b="1" dirty="0" err="1">
                <a:solidFill>
                  <a:srgbClr val="000080"/>
                </a:solidFill>
              </a:rPr>
              <a:t>different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conformity</a:t>
            </a:r>
            <a:r>
              <a:rPr lang="fr-BE" sz="2400" b="1" dirty="0">
                <a:solidFill>
                  <a:srgbClr val="000080"/>
                </a:solidFill>
              </a:rPr>
              <a:t> </a:t>
            </a:r>
            <a:r>
              <a:rPr lang="fr-BE" sz="2400" b="1" dirty="0" err="1">
                <a:solidFill>
                  <a:srgbClr val="000080"/>
                </a:solidFill>
              </a:rPr>
              <a:t>assessment</a:t>
            </a:r>
            <a:r>
              <a:rPr lang="fr-BE" sz="2400" b="1" dirty="0">
                <a:solidFill>
                  <a:srgbClr val="000080"/>
                </a:solidFill>
              </a:rPr>
              <a:t> modules </a:t>
            </a:r>
            <a:r>
              <a:rPr lang="fr-BE" sz="2400" b="1" dirty="0" err="1">
                <a:solidFill>
                  <a:srgbClr val="000080"/>
                </a:solidFill>
              </a:rPr>
              <a:t>under</a:t>
            </a:r>
            <a:r>
              <a:rPr lang="fr-BE" sz="2400" b="1" dirty="0">
                <a:solidFill>
                  <a:srgbClr val="000080"/>
                </a:solidFill>
              </a:rPr>
              <a:t> IVDD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05761"/>
              </p:ext>
            </p:extLst>
          </p:nvPr>
        </p:nvGraphicFramePr>
        <p:xfrm>
          <a:off x="251520" y="1052736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216798"/>
              </p:ext>
            </p:extLst>
          </p:nvPr>
        </p:nvGraphicFramePr>
        <p:xfrm>
          <a:off x="251520" y="105273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342301-981D-4CED-8CEC-2A35F7E9731B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www.Team-NB.org</a:t>
            </a:r>
            <a:endParaRPr lang="fr-FR" smtClean="0"/>
          </a:p>
        </p:txBody>
      </p:sp>
      <p:sp>
        <p:nvSpPr>
          <p:cNvPr id="2" name="Rectangle 1"/>
          <p:cNvSpPr/>
          <p:nvPr/>
        </p:nvSpPr>
        <p:spPr>
          <a:xfrm>
            <a:off x="323528" y="260648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New certificates issued in </a:t>
            </a:r>
            <a:r>
              <a:rPr lang="en-US" sz="2400" b="1" dirty="0" smtClean="0">
                <a:solidFill>
                  <a:srgbClr val="000080"/>
                </a:solidFill>
              </a:rPr>
              <a:t>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53145"/>
              </p:ext>
            </p:extLst>
          </p:nvPr>
        </p:nvGraphicFramePr>
        <p:xfrm>
          <a:off x="323527" y="908720"/>
          <a:ext cx="849694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5B083-2C49-4367-959A-7597A53B133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www.Team-NB.org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260648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80"/>
                </a:solidFill>
              </a:rPr>
              <a:t>New certificates </a:t>
            </a:r>
            <a:r>
              <a:rPr lang="en-US" sz="2400" b="1" dirty="0" smtClean="0">
                <a:solidFill>
                  <a:srgbClr val="000080"/>
                </a:solidFill>
              </a:rPr>
              <a:t>issued : 2010 – 2012 - 2013</a:t>
            </a:r>
            <a:endParaRPr lang="en-US" sz="2400" b="1" dirty="0">
              <a:solidFill>
                <a:srgbClr val="000080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407668"/>
              </p:ext>
            </p:extLst>
          </p:nvPr>
        </p:nvGraphicFramePr>
        <p:xfrm>
          <a:off x="294831" y="908720"/>
          <a:ext cx="852563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75505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ECC 2006 - PowerPoint Template for Presenters">
  <a:themeElements>
    <a:clrScheme name="ECC 2006 - PowerPoint Template for Present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C 2006 - PowerPoint Template for Presen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C 2006 - PowerPoint Template for Present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C 2006 - PowerPoint Template for Present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C 2006 - PowerPoint Template for Present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358</Words>
  <Application>Microsoft Office PowerPoint</Application>
  <PresentationFormat>Affichage à l'écran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ECC 2006 - PowerPoint Template for Presenters</vt:lpstr>
      <vt:lpstr>Medical Device Survey 2013 data from 28 NBs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Anonyme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the title of your presentation here</dc:title>
  <dc:creator>Donald</dc:creator>
  <cp:lastModifiedBy>FSC</cp:lastModifiedBy>
  <cp:revision>484</cp:revision>
  <dcterms:created xsi:type="dcterms:W3CDTF">2006-04-21T09:51:20Z</dcterms:created>
  <dcterms:modified xsi:type="dcterms:W3CDTF">2014-04-25T07:45:20Z</dcterms:modified>
</cp:coreProperties>
</file>